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6" r:id="rId4"/>
    <p:sldId id="297" r:id="rId5"/>
    <p:sldId id="258" r:id="rId6"/>
    <p:sldId id="259" r:id="rId7"/>
    <p:sldId id="260"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5" r:id="rId27"/>
    <p:sldId id="280" r:id="rId28"/>
    <p:sldId id="283" r:id="rId29"/>
    <p:sldId id="282" r:id="rId30"/>
    <p:sldId id="284" r:id="rId31"/>
    <p:sldId id="286" r:id="rId32"/>
    <p:sldId id="287" r:id="rId33"/>
    <p:sldId id="288" r:id="rId34"/>
    <p:sldId id="289" r:id="rId35"/>
    <p:sldId id="290" r:id="rId36"/>
    <p:sldId id="291" r:id="rId37"/>
    <p:sldId id="292" r:id="rId38"/>
    <p:sldId id="298" r:id="rId39"/>
    <p:sldId id="299" r:id="rId40"/>
    <p:sldId id="300" r:id="rId41"/>
    <p:sldId id="301" r:id="rId42"/>
    <p:sldId id="302" r:id="rId43"/>
    <p:sldId id="303" r:id="rId44"/>
    <p:sldId id="304" r:id="rId45"/>
    <p:sldId id="305" r:id="rId46"/>
    <p:sldId id="306" r:id="rId47"/>
    <p:sldId id="307" r:id="rId48"/>
    <p:sldId id="308" r:id="rId49"/>
    <p:sldId id="310" r:id="rId50"/>
    <p:sldId id="311" r:id="rId51"/>
    <p:sldId id="312" r:id="rId52"/>
    <p:sldId id="313" r:id="rId53"/>
    <p:sldId id="314" r:id="rId54"/>
    <p:sldId id="315" r:id="rId55"/>
    <p:sldId id="293" r:id="rId56"/>
    <p:sldId id="294" r:id="rId57"/>
    <p:sldId id="295" r:id="rId58"/>
    <p:sldId id="316" r:id="rId59"/>
    <p:sldId id="317" r:id="rId60"/>
    <p:sldId id="318" r:id="rId61"/>
    <p:sldId id="319" r:id="rId62"/>
    <p:sldId id="320" r:id="rId63"/>
    <p:sldId id="321" r:id="rId64"/>
    <p:sldId id="322" r:id="rId65"/>
    <p:sldId id="323" r:id="rId66"/>
    <p:sldId id="324" r:id="rId67"/>
    <p:sldId id="328" r:id="rId68"/>
    <p:sldId id="325" r:id="rId69"/>
    <p:sldId id="326" r:id="rId70"/>
    <p:sldId id="330" r:id="rId71"/>
    <p:sldId id="327" r:id="rId72"/>
    <p:sldId id="329" r:id="rId73"/>
    <p:sldId id="331"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2" r:id="rId91"/>
    <p:sldId id="353" r:id="rId92"/>
    <p:sldId id="354" r:id="rId93"/>
    <p:sldId id="359" r:id="rId94"/>
    <p:sldId id="332" r:id="rId95"/>
    <p:sldId id="333" r:id="rId96"/>
    <p:sldId id="334"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86" d="100"/>
          <a:sy n="86" d="100"/>
        </p:scale>
        <p:origin x="55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502F-EEB4-46B0-902E-874B1557F2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ADBE86-8451-416F-A9DE-C5562BE362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60B325-89F1-41AF-92B2-85384F2E1E16}"/>
              </a:ext>
            </a:extLst>
          </p:cNvPr>
          <p:cNvSpPr>
            <a:spLocks noGrp="1"/>
          </p:cNvSpPr>
          <p:nvPr>
            <p:ph type="dt" sz="half" idx="10"/>
          </p:nvPr>
        </p:nvSpPr>
        <p:spPr/>
        <p:txBody>
          <a:bodyPr/>
          <a:lstStyle/>
          <a:p>
            <a:fld id="{6DAFDF84-53D9-4F66-8294-360C68E7579F}" type="datetimeFigureOut">
              <a:rPr lang="en-IN" smtClean="0"/>
              <a:t>26-06-2021</a:t>
            </a:fld>
            <a:endParaRPr lang="en-IN"/>
          </a:p>
        </p:txBody>
      </p:sp>
      <p:sp>
        <p:nvSpPr>
          <p:cNvPr id="5" name="Footer Placeholder 4">
            <a:extLst>
              <a:ext uri="{FF2B5EF4-FFF2-40B4-BE49-F238E27FC236}">
                <a16:creationId xmlns:a16="http://schemas.microsoft.com/office/drawing/2014/main" id="{DFA37FA9-E5B7-47F7-AB10-338509E087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F7D566-5CC2-4BFF-93E7-E376E192A5AE}"/>
              </a:ext>
            </a:extLst>
          </p:cNvPr>
          <p:cNvSpPr>
            <a:spLocks noGrp="1"/>
          </p:cNvSpPr>
          <p:nvPr>
            <p:ph type="sldNum" sz="quarter" idx="12"/>
          </p:nvPr>
        </p:nvSpPr>
        <p:spPr/>
        <p:txBody>
          <a:bodyPr/>
          <a:lstStyle/>
          <a:p>
            <a:fld id="{88F9F5C6-D913-41CA-9EA1-E3DFFFB2A5F0}" type="slidenum">
              <a:rPr lang="en-IN" smtClean="0"/>
              <a:t>‹#›</a:t>
            </a:fld>
            <a:endParaRPr lang="en-IN"/>
          </a:p>
        </p:txBody>
      </p:sp>
    </p:spTree>
    <p:extLst>
      <p:ext uri="{BB962C8B-B14F-4D97-AF65-F5344CB8AC3E}">
        <p14:creationId xmlns:p14="http://schemas.microsoft.com/office/powerpoint/2010/main" val="2907168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2B5F-A933-4556-9EFC-4B5FEC44B4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3D571A-F904-4790-895A-5C7DC4DDF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30DB92-AEE5-4DD2-8CA2-0DEB68540E20}"/>
              </a:ext>
            </a:extLst>
          </p:cNvPr>
          <p:cNvSpPr>
            <a:spLocks noGrp="1"/>
          </p:cNvSpPr>
          <p:nvPr>
            <p:ph type="dt" sz="half" idx="10"/>
          </p:nvPr>
        </p:nvSpPr>
        <p:spPr/>
        <p:txBody>
          <a:bodyPr/>
          <a:lstStyle/>
          <a:p>
            <a:fld id="{6DAFDF84-53D9-4F66-8294-360C68E7579F}" type="datetimeFigureOut">
              <a:rPr lang="en-IN" smtClean="0"/>
              <a:t>26-06-2021</a:t>
            </a:fld>
            <a:endParaRPr lang="en-IN"/>
          </a:p>
        </p:txBody>
      </p:sp>
      <p:sp>
        <p:nvSpPr>
          <p:cNvPr id="5" name="Footer Placeholder 4">
            <a:extLst>
              <a:ext uri="{FF2B5EF4-FFF2-40B4-BE49-F238E27FC236}">
                <a16:creationId xmlns:a16="http://schemas.microsoft.com/office/drawing/2014/main" id="{AEE4B421-9DD7-468C-8BDF-ABA86BF5FC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942CAE-0407-4EF3-B1E4-94ACF264A3AC}"/>
              </a:ext>
            </a:extLst>
          </p:cNvPr>
          <p:cNvSpPr>
            <a:spLocks noGrp="1"/>
          </p:cNvSpPr>
          <p:nvPr>
            <p:ph type="sldNum" sz="quarter" idx="12"/>
          </p:nvPr>
        </p:nvSpPr>
        <p:spPr/>
        <p:txBody>
          <a:bodyPr/>
          <a:lstStyle/>
          <a:p>
            <a:fld id="{88F9F5C6-D913-41CA-9EA1-E3DFFFB2A5F0}" type="slidenum">
              <a:rPr lang="en-IN" smtClean="0"/>
              <a:t>‹#›</a:t>
            </a:fld>
            <a:endParaRPr lang="en-IN"/>
          </a:p>
        </p:txBody>
      </p:sp>
    </p:spTree>
    <p:extLst>
      <p:ext uri="{BB962C8B-B14F-4D97-AF65-F5344CB8AC3E}">
        <p14:creationId xmlns:p14="http://schemas.microsoft.com/office/powerpoint/2010/main" val="1446673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2EDE4F-D196-4F11-91DA-C5254E9115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3B8EFF-F67B-43AC-92BC-B49C702BC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EC849D-6655-4C7D-8A28-38C77A951898}"/>
              </a:ext>
            </a:extLst>
          </p:cNvPr>
          <p:cNvSpPr>
            <a:spLocks noGrp="1"/>
          </p:cNvSpPr>
          <p:nvPr>
            <p:ph type="dt" sz="half" idx="10"/>
          </p:nvPr>
        </p:nvSpPr>
        <p:spPr/>
        <p:txBody>
          <a:bodyPr/>
          <a:lstStyle/>
          <a:p>
            <a:fld id="{6DAFDF84-53D9-4F66-8294-360C68E7579F}" type="datetimeFigureOut">
              <a:rPr lang="en-IN" smtClean="0"/>
              <a:t>26-06-2021</a:t>
            </a:fld>
            <a:endParaRPr lang="en-IN"/>
          </a:p>
        </p:txBody>
      </p:sp>
      <p:sp>
        <p:nvSpPr>
          <p:cNvPr id="5" name="Footer Placeholder 4">
            <a:extLst>
              <a:ext uri="{FF2B5EF4-FFF2-40B4-BE49-F238E27FC236}">
                <a16:creationId xmlns:a16="http://schemas.microsoft.com/office/drawing/2014/main" id="{C94A6BDB-DC8B-4D7B-9E2F-336C280409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50E399-831B-480E-8E25-626E513BB91F}"/>
              </a:ext>
            </a:extLst>
          </p:cNvPr>
          <p:cNvSpPr>
            <a:spLocks noGrp="1"/>
          </p:cNvSpPr>
          <p:nvPr>
            <p:ph type="sldNum" sz="quarter" idx="12"/>
          </p:nvPr>
        </p:nvSpPr>
        <p:spPr/>
        <p:txBody>
          <a:bodyPr/>
          <a:lstStyle/>
          <a:p>
            <a:fld id="{88F9F5C6-D913-41CA-9EA1-E3DFFFB2A5F0}" type="slidenum">
              <a:rPr lang="en-IN" smtClean="0"/>
              <a:t>‹#›</a:t>
            </a:fld>
            <a:endParaRPr lang="en-IN"/>
          </a:p>
        </p:txBody>
      </p:sp>
    </p:spTree>
    <p:extLst>
      <p:ext uri="{BB962C8B-B14F-4D97-AF65-F5344CB8AC3E}">
        <p14:creationId xmlns:p14="http://schemas.microsoft.com/office/powerpoint/2010/main" val="574164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D8195-91B9-4C79-912D-522284693A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E15B6A-10DB-453F-8FC0-618099A314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50EEE6-7801-4EB3-9846-0A8CD1B23A19}"/>
              </a:ext>
            </a:extLst>
          </p:cNvPr>
          <p:cNvSpPr>
            <a:spLocks noGrp="1"/>
          </p:cNvSpPr>
          <p:nvPr>
            <p:ph type="dt" sz="half" idx="10"/>
          </p:nvPr>
        </p:nvSpPr>
        <p:spPr/>
        <p:txBody>
          <a:bodyPr/>
          <a:lstStyle/>
          <a:p>
            <a:fld id="{6DAFDF84-53D9-4F66-8294-360C68E7579F}" type="datetimeFigureOut">
              <a:rPr lang="en-IN" smtClean="0"/>
              <a:t>26-06-2021</a:t>
            </a:fld>
            <a:endParaRPr lang="en-IN"/>
          </a:p>
        </p:txBody>
      </p:sp>
      <p:sp>
        <p:nvSpPr>
          <p:cNvPr id="5" name="Footer Placeholder 4">
            <a:extLst>
              <a:ext uri="{FF2B5EF4-FFF2-40B4-BE49-F238E27FC236}">
                <a16:creationId xmlns:a16="http://schemas.microsoft.com/office/drawing/2014/main" id="{3B42B854-BAF7-4D64-B4B0-8B69E46E5F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8A4C8A-621F-4E8B-AC14-A04213FA729C}"/>
              </a:ext>
            </a:extLst>
          </p:cNvPr>
          <p:cNvSpPr>
            <a:spLocks noGrp="1"/>
          </p:cNvSpPr>
          <p:nvPr>
            <p:ph type="sldNum" sz="quarter" idx="12"/>
          </p:nvPr>
        </p:nvSpPr>
        <p:spPr/>
        <p:txBody>
          <a:bodyPr/>
          <a:lstStyle/>
          <a:p>
            <a:fld id="{88F9F5C6-D913-41CA-9EA1-E3DFFFB2A5F0}" type="slidenum">
              <a:rPr lang="en-IN" smtClean="0"/>
              <a:t>‹#›</a:t>
            </a:fld>
            <a:endParaRPr lang="en-IN"/>
          </a:p>
        </p:txBody>
      </p:sp>
    </p:spTree>
    <p:extLst>
      <p:ext uri="{BB962C8B-B14F-4D97-AF65-F5344CB8AC3E}">
        <p14:creationId xmlns:p14="http://schemas.microsoft.com/office/powerpoint/2010/main" val="310355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3CC6-B585-4628-8C5C-0E5CE46247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74F2B4-8B24-4D84-A5CC-A03E2EAEF8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F050D6-6850-4DC6-AEA2-5C0134D8BC49}"/>
              </a:ext>
            </a:extLst>
          </p:cNvPr>
          <p:cNvSpPr>
            <a:spLocks noGrp="1"/>
          </p:cNvSpPr>
          <p:nvPr>
            <p:ph type="dt" sz="half" idx="10"/>
          </p:nvPr>
        </p:nvSpPr>
        <p:spPr/>
        <p:txBody>
          <a:bodyPr/>
          <a:lstStyle/>
          <a:p>
            <a:fld id="{6DAFDF84-53D9-4F66-8294-360C68E7579F}" type="datetimeFigureOut">
              <a:rPr lang="en-IN" smtClean="0"/>
              <a:t>26-06-2021</a:t>
            </a:fld>
            <a:endParaRPr lang="en-IN"/>
          </a:p>
        </p:txBody>
      </p:sp>
      <p:sp>
        <p:nvSpPr>
          <p:cNvPr id="5" name="Footer Placeholder 4">
            <a:extLst>
              <a:ext uri="{FF2B5EF4-FFF2-40B4-BE49-F238E27FC236}">
                <a16:creationId xmlns:a16="http://schemas.microsoft.com/office/drawing/2014/main" id="{01266136-0984-4441-BF74-CAE7D9EED0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E1EC98-3A49-4226-8249-FCF8F0F94FBF}"/>
              </a:ext>
            </a:extLst>
          </p:cNvPr>
          <p:cNvSpPr>
            <a:spLocks noGrp="1"/>
          </p:cNvSpPr>
          <p:nvPr>
            <p:ph type="sldNum" sz="quarter" idx="12"/>
          </p:nvPr>
        </p:nvSpPr>
        <p:spPr/>
        <p:txBody>
          <a:bodyPr/>
          <a:lstStyle/>
          <a:p>
            <a:fld id="{88F9F5C6-D913-41CA-9EA1-E3DFFFB2A5F0}" type="slidenum">
              <a:rPr lang="en-IN" smtClean="0"/>
              <a:t>‹#›</a:t>
            </a:fld>
            <a:endParaRPr lang="en-IN"/>
          </a:p>
        </p:txBody>
      </p:sp>
    </p:spTree>
    <p:extLst>
      <p:ext uri="{BB962C8B-B14F-4D97-AF65-F5344CB8AC3E}">
        <p14:creationId xmlns:p14="http://schemas.microsoft.com/office/powerpoint/2010/main" val="270433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A24A-C128-4B8F-9E84-BAA10A09F0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146261-2B47-4DF8-837D-9EC4EB9214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65DCC0-5181-45DB-9267-78459D604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C1FFC7E-0903-46DF-9498-A0653FF3ECB4}"/>
              </a:ext>
            </a:extLst>
          </p:cNvPr>
          <p:cNvSpPr>
            <a:spLocks noGrp="1"/>
          </p:cNvSpPr>
          <p:nvPr>
            <p:ph type="dt" sz="half" idx="10"/>
          </p:nvPr>
        </p:nvSpPr>
        <p:spPr/>
        <p:txBody>
          <a:bodyPr/>
          <a:lstStyle/>
          <a:p>
            <a:fld id="{6DAFDF84-53D9-4F66-8294-360C68E7579F}" type="datetimeFigureOut">
              <a:rPr lang="en-IN" smtClean="0"/>
              <a:t>26-06-2021</a:t>
            </a:fld>
            <a:endParaRPr lang="en-IN"/>
          </a:p>
        </p:txBody>
      </p:sp>
      <p:sp>
        <p:nvSpPr>
          <p:cNvPr id="6" name="Footer Placeholder 5">
            <a:extLst>
              <a:ext uri="{FF2B5EF4-FFF2-40B4-BE49-F238E27FC236}">
                <a16:creationId xmlns:a16="http://schemas.microsoft.com/office/drawing/2014/main" id="{651AC2CF-F0A1-4FCC-B647-B4A0AA1EC4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C563F0-4242-4A6D-877D-F4793511D40C}"/>
              </a:ext>
            </a:extLst>
          </p:cNvPr>
          <p:cNvSpPr>
            <a:spLocks noGrp="1"/>
          </p:cNvSpPr>
          <p:nvPr>
            <p:ph type="sldNum" sz="quarter" idx="12"/>
          </p:nvPr>
        </p:nvSpPr>
        <p:spPr/>
        <p:txBody>
          <a:bodyPr/>
          <a:lstStyle/>
          <a:p>
            <a:fld id="{88F9F5C6-D913-41CA-9EA1-E3DFFFB2A5F0}" type="slidenum">
              <a:rPr lang="en-IN" smtClean="0"/>
              <a:t>‹#›</a:t>
            </a:fld>
            <a:endParaRPr lang="en-IN"/>
          </a:p>
        </p:txBody>
      </p:sp>
    </p:spTree>
    <p:extLst>
      <p:ext uri="{BB962C8B-B14F-4D97-AF65-F5344CB8AC3E}">
        <p14:creationId xmlns:p14="http://schemas.microsoft.com/office/powerpoint/2010/main" val="386848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2421-68A9-48EA-A4F1-331C554484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C031B3-3AB0-467F-A32F-F235019516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8878C1-6541-4F74-920A-12733A0342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CCBF36-2042-4042-BD01-D8CC290D6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7B7A2C-7C7F-464F-9187-A50F61CFD7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3FC8E4-67B1-4783-8815-E0FF7A2B17EC}"/>
              </a:ext>
            </a:extLst>
          </p:cNvPr>
          <p:cNvSpPr>
            <a:spLocks noGrp="1"/>
          </p:cNvSpPr>
          <p:nvPr>
            <p:ph type="dt" sz="half" idx="10"/>
          </p:nvPr>
        </p:nvSpPr>
        <p:spPr/>
        <p:txBody>
          <a:bodyPr/>
          <a:lstStyle/>
          <a:p>
            <a:fld id="{6DAFDF84-53D9-4F66-8294-360C68E7579F}" type="datetimeFigureOut">
              <a:rPr lang="en-IN" smtClean="0"/>
              <a:t>26-06-2021</a:t>
            </a:fld>
            <a:endParaRPr lang="en-IN"/>
          </a:p>
        </p:txBody>
      </p:sp>
      <p:sp>
        <p:nvSpPr>
          <p:cNvPr id="8" name="Footer Placeholder 7">
            <a:extLst>
              <a:ext uri="{FF2B5EF4-FFF2-40B4-BE49-F238E27FC236}">
                <a16:creationId xmlns:a16="http://schemas.microsoft.com/office/drawing/2014/main" id="{4C5B30A9-D9A0-4FA8-A79D-73C89F6546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C3A3CC-6023-4763-B9EB-55F9D7FCBC45}"/>
              </a:ext>
            </a:extLst>
          </p:cNvPr>
          <p:cNvSpPr>
            <a:spLocks noGrp="1"/>
          </p:cNvSpPr>
          <p:nvPr>
            <p:ph type="sldNum" sz="quarter" idx="12"/>
          </p:nvPr>
        </p:nvSpPr>
        <p:spPr/>
        <p:txBody>
          <a:bodyPr/>
          <a:lstStyle/>
          <a:p>
            <a:fld id="{88F9F5C6-D913-41CA-9EA1-E3DFFFB2A5F0}" type="slidenum">
              <a:rPr lang="en-IN" smtClean="0"/>
              <a:t>‹#›</a:t>
            </a:fld>
            <a:endParaRPr lang="en-IN"/>
          </a:p>
        </p:txBody>
      </p:sp>
    </p:spTree>
    <p:extLst>
      <p:ext uri="{BB962C8B-B14F-4D97-AF65-F5344CB8AC3E}">
        <p14:creationId xmlns:p14="http://schemas.microsoft.com/office/powerpoint/2010/main" val="5924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3BCA0-0DD9-49B3-97A0-3FFC632D435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CE2D8BD-FB0E-47F7-B1B8-252FF5A2D1EC}"/>
              </a:ext>
            </a:extLst>
          </p:cNvPr>
          <p:cNvSpPr>
            <a:spLocks noGrp="1"/>
          </p:cNvSpPr>
          <p:nvPr>
            <p:ph type="dt" sz="half" idx="10"/>
          </p:nvPr>
        </p:nvSpPr>
        <p:spPr/>
        <p:txBody>
          <a:bodyPr/>
          <a:lstStyle/>
          <a:p>
            <a:fld id="{6DAFDF84-53D9-4F66-8294-360C68E7579F}" type="datetimeFigureOut">
              <a:rPr lang="en-IN" smtClean="0"/>
              <a:t>26-06-2021</a:t>
            </a:fld>
            <a:endParaRPr lang="en-IN"/>
          </a:p>
        </p:txBody>
      </p:sp>
      <p:sp>
        <p:nvSpPr>
          <p:cNvPr id="4" name="Footer Placeholder 3">
            <a:extLst>
              <a:ext uri="{FF2B5EF4-FFF2-40B4-BE49-F238E27FC236}">
                <a16:creationId xmlns:a16="http://schemas.microsoft.com/office/drawing/2014/main" id="{E6A81EBE-B9EA-4DB4-85AA-EDD43137C6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0DDA185-5F0C-4B87-9348-8166EE6DB606}"/>
              </a:ext>
            </a:extLst>
          </p:cNvPr>
          <p:cNvSpPr>
            <a:spLocks noGrp="1"/>
          </p:cNvSpPr>
          <p:nvPr>
            <p:ph type="sldNum" sz="quarter" idx="12"/>
          </p:nvPr>
        </p:nvSpPr>
        <p:spPr/>
        <p:txBody>
          <a:bodyPr/>
          <a:lstStyle/>
          <a:p>
            <a:fld id="{88F9F5C6-D913-41CA-9EA1-E3DFFFB2A5F0}" type="slidenum">
              <a:rPr lang="en-IN" smtClean="0"/>
              <a:t>‹#›</a:t>
            </a:fld>
            <a:endParaRPr lang="en-IN"/>
          </a:p>
        </p:txBody>
      </p:sp>
    </p:spTree>
    <p:extLst>
      <p:ext uri="{BB962C8B-B14F-4D97-AF65-F5344CB8AC3E}">
        <p14:creationId xmlns:p14="http://schemas.microsoft.com/office/powerpoint/2010/main" val="259967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F46375-1633-4FBC-A7D2-0B163C5CCF54}"/>
              </a:ext>
            </a:extLst>
          </p:cNvPr>
          <p:cNvSpPr>
            <a:spLocks noGrp="1"/>
          </p:cNvSpPr>
          <p:nvPr>
            <p:ph type="dt" sz="half" idx="10"/>
          </p:nvPr>
        </p:nvSpPr>
        <p:spPr/>
        <p:txBody>
          <a:bodyPr/>
          <a:lstStyle/>
          <a:p>
            <a:fld id="{6DAFDF84-53D9-4F66-8294-360C68E7579F}" type="datetimeFigureOut">
              <a:rPr lang="en-IN" smtClean="0"/>
              <a:t>26-06-2021</a:t>
            </a:fld>
            <a:endParaRPr lang="en-IN"/>
          </a:p>
        </p:txBody>
      </p:sp>
      <p:sp>
        <p:nvSpPr>
          <p:cNvPr id="3" name="Footer Placeholder 2">
            <a:extLst>
              <a:ext uri="{FF2B5EF4-FFF2-40B4-BE49-F238E27FC236}">
                <a16:creationId xmlns:a16="http://schemas.microsoft.com/office/drawing/2014/main" id="{F1C511E2-7390-44DC-82DE-723E5C792E4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0F914A4-F501-431E-81F9-DEAC8FDB0BB1}"/>
              </a:ext>
            </a:extLst>
          </p:cNvPr>
          <p:cNvSpPr>
            <a:spLocks noGrp="1"/>
          </p:cNvSpPr>
          <p:nvPr>
            <p:ph type="sldNum" sz="quarter" idx="12"/>
          </p:nvPr>
        </p:nvSpPr>
        <p:spPr/>
        <p:txBody>
          <a:bodyPr/>
          <a:lstStyle/>
          <a:p>
            <a:fld id="{88F9F5C6-D913-41CA-9EA1-E3DFFFB2A5F0}" type="slidenum">
              <a:rPr lang="en-IN" smtClean="0"/>
              <a:t>‹#›</a:t>
            </a:fld>
            <a:endParaRPr lang="en-IN"/>
          </a:p>
        </p:txBody>
      </p:sp>
    </p:spTree>
    <p:extLst>
      <p:ext uri="{BB962C8B-B14F-4D97-AF65-F5344CB8AC3E}">
        <p14:creationId xmlns:p14="http://schemas.microsoft.com/office/powerpoint/2010/main" val="360244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A483-0C9D-4E96-ACE3-EEB4CAEEF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5EF233-BDD7-4121-AF3D-77FD1E95AB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5A61C3-8E32-4880-827F-0E2D408B7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E74E3-6A28-4BE7-9344-1F877B17E7BB}"/>
              </a:ext>
            </a:extLst>
          </p:cNvPr>
          <p:cNvSpPr>
            <a:spLocks noGrp="1"/>
          </p:cNvSpPr>
          <p:nvPr>
            <p:ph type="dt" sz="half" idx="10"/>
          </p:nvPr>
        </p:nvSpPr>
        <p:spPr/>
        <p:txBody>
          <a:bodyPr/>
          <a:lstStyle/>
          <a:p>
            <a:fld id="{6DAFDF84-53D9-4F66-8294-360C68E7579F}" type="datetimeFigureOut">
              <a:rPr lang="en-IN" smtClean="0"/>
              <a:t>26-06-2021</a:t>
            </a:fld>
            <a:endParaRPr lang="en-IN"/>
          </a:p>
        </p:txBody>
      </p:sp>
      <p:sp>
        <p:nvSpPr>
          <p:cNvPr id="6" name="Footer Placeholder 5">
            <a:extLst>
              <a:ext uri="{FF2B5EF4-FFF2-40B4-BE49-F238E27FC236}">
                <a16:creationId xmlns:a16="http://schemas.microsoft.com/office/drawing/2014/main" id="{13653147-AA21-4DC7-A505-6246A14820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D13EEE-DF86-4C21-BC95-A34BE5351402}"/>
              </a:ext>
            </a:extLst>
          </p:cNvPr>
          <p:cNvSpPr>
            <a:spLocks noGrp="1"/>
          </p:cNvSpPr>
          <p:nvPr>
            <p:ph type="sldNum" sz="quarter" idx="12"/>
          </p:nvPr>
        </p:nvSpPr>
        <p:spPr/>
        <p:txBody>
          <a:bodyPr/>
          <a:lstStyle/>
          <a:p>
            <a:fld id="{88F9F5C6-D913-41CA-9EA1-E3DFFFB2A5F0}" type="slidenum">
              <a:rPr lang="en-IN" smtClean="0"/>
              <a:t>‹#›</a:t>
            </a:fld>
            <a:endParaRPr lang="en-IN"/>
          </a:p>
        </p:txBody>
      </p:sp>
    </p:spTree>
    <p:extLst>
      <p:ext uri="{BB962C8B-B14F-4D97-AF65-F5344CB8AC3E}">
        <p14:creationId xmlns:p14="http://schemas.microsoft.com/office/powerpoint/2010/main" val="1348892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AEB9-812E-4835-AC0C-50460B4E42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142881-EEFA-488C-B7F4-9C575E594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6B366C4-2007-4A5A-B8CC-AEACDCF4B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B4625-49F4-4B11-9BB2-CAA1A55FF346}"/>
              </a:ext>
            </a:extLst>
          </p:cNvPr>
          <p:cNvSpPr>
            <a:spLocks noGrp="1"/>
          </p:cNvSpPr>
          <p:nvPr>
            <p:ph type="dt" sz="half" idx="10"/>
          </p:nvPr>
        </p:nvSpPr>
        <p:spPr/>
        <p:txBody>
          <a:bodyPr/>
          <a:lstStyle/>
          <a:p>
            <a:fld id="{6DAFDF84-53D9-4F66-8294-360C68E7579F}" type="datetimeFigureOut">
              <a:rPr lang="en-IN" smtClean="0"/>
              <a:t>26-06-2021</a:t>
            </a:fld>
            <a:endParaRPr lang="en-IN"/>
          </a:p>
        </p:txBody>
      </p:sp>
      <p:sp>
        <p:nvSpPr>
          <p:cNvPr id="6" name="Footer Placeholder 5">
            <a:extLst>
              <a:ext uri="{FF2B5EF4-FFF2-40B4-BE49-F238E27FC236}">
                <a16:creationId xmlns:a16="http://schemas.microsoft.com/office/drawing/2014/main" id="{0459DC0A-FDBB-4D81-A9B1-95E258CFCB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7E1EF8-C1D4-4C9C-8D80-47C8C39625BC}"/>
              </a:ext>
            </a:extLst>
          </p:cNvPr>
          <p:cNvSpPr>
            <a:spLocks noGrp="1"/>
          </p:cNvSpPr>
          <p:nvPr>
            <p:ph type="sldNum" sz="quarter" idx="12"/>
          </p:nvPr>
        </p:nvSpPr>
        <p:spPr/>
        <p:txBody>
          <a:bodyPr/>
          <a:lstStyle/>
          <a:p>
            <a:fld id="{88F9F5C6-D913-41CA-9EA1-E3DFFFB2A5F0}" type="slidenum">
              <a:rPr lang="en-IN" smtClean="0"/>
              <a:t>‹#›</a:t>
            </a:fld>
            <a:endParaRPr lang="en-IN"/>
          </a:p>
        </p:txBody>
      </p:sp>
    </p:spTree>
    <p:extLst>
      <p:ext uri="{BB962C8B-B14F-4D97-AF65-F5344CB8AC3E}">
        <p14:creationId xmlns:p14="http://schemas.microsoft.com/office/powerpoint/2010/main" val="358780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52E3B1-CC3B-49BE-AC72-A2510524FA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395A38-F791-40FF-99F3-E4E23E1465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9B9A21-C85F-4A07-88A9-550444043D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FDF84-53D9-4F66-8294-360C68E7579F}" type="datetimeFigureOut">
              <a:rPr lang="en-IN" smtClean="0"/>
              <a:t>26-06-2021</a:t>
            </a:fld>
            <a:endParaRPr lang="en-IN"/>
          </a:p>
        </p:txBody>
      </p:sp>
      <p:sp>
        <p:nvSpPr>
          <p:cNvPr id="5" name="Footer Placeholder 4">
            <a:extLst>
              <a:ext uri="{FF2B5EF4-FFF2-40B4-BE49-F238E27FC236}">
                <a16:creationId xmlns:a16="http://schemas.microsoft.com/office/drawing/2014/main" id="{03743594-4585-40C7-B11B-5072708F43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B3CAF7-4576-48AD-B7D9-A9DB0ED20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F9F5C6-D913-41CA-9EA1-E3DFFFB2A5F0}" type="slidenum">
              <a:rPr lang="en-IN" smtClean="0"/>
              <a:t>‹#›</a:t>
            </a:fld>
            <a:endParaRPr lang="en-IN"/>
          </a:p>
        </p:txBody>
      </p:sp>
    </p:spTree>
    <p:extLst>
      <p:ext uri="{BB962C8B-B14F-4D97-AF65-F5344CB8AC3E}">
        <p14:creationId xmlns:p14="http://schemas.microsoft.com/office/powerpoint/2010/main" val="1996473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kubernetes.io/docs/concepts/architecture/controller/"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admin/kube-proxy/" TargetMode="External"/><Relationship Id="rId2" Type="http://schemas.openxmlformats.org/officeDocument/2006/relationships/hyperlink" Target="https://kubernetes.io/docs/admin/kubelet/" TargetMode="External"/><Relationship Id="rId1" Type="http://schemas.openxmlformats.org/officeDocument/2006/relationships/slideLayout" Target="../slideLayouts/slideLayout1.xml"/><Relationship Id="rId6" Type="http://schemas.openxmlformats.org/officeDocument/2006/relationships/hyperlink" Target="https://kubernetes.io/docs/admin/kube-scheduler/" TargetMode="External"/><Relationship Id="rId5" Type="http://schemas.openxmlformats.org/officeDocument/2006/relationships/hyperlink" Target="https://kubernetes.io/docs/admin/kube-controller-manager/" TargetMode="External"/><Relationship Id="rId4" Type="http://schemas.openxmlformats.org/officeDocument/2006/relationships/hyperlink" Target="https://kubernetes.io/docs/admin/kube-apiserver/"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kubernetes.io/docs/reference/kubectl/overview/" TargetMode="External"/><Relationship Id="rId2" Type="http://schemas.openxmlformats.org/officeDocument/2006/relationships/hyperlink" Target="https://kubernetes.io/docs/reference/generated/kubernetes-api/v1.18/" TargetMode="External"/><Relationship Id="rId1" Type="http://schemas.openxmlformats.org/officeDocument/2006/relationships/slideLayout" Target="../slideLayouts/slideLayout1.xml"/><Relationship Id="rId4" Type="http://schemas.openxmlformats.org/officeDocument/2006/relationships/hyperlink" Target="https://kubernetes.io/docs/reference/setup-tools/kubeadm/kubeadm/"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kubernetes.io/docs/reference/generated/kube-apiserver/" TargetMode="External"/><Relationship Id="rId2" Type="http://schemas.openxmlformats.org/officeDocument/2006/relationships/hyperlink" Target="https://kubernetes.io/docs/reference/glossary/?all=true#term-control-plane"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hyperlink" Target="https://platform9.com/blog/kubernetes-service-mesh-a-comparison-of-istio-linkerd-and-consul/" TargetMode="Externa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prometheus.io/" TargetMode="External"/><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10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17BFDB8A-D5E9-4C14-AFA1-48E0FA0B8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263" y="0"/>
            <a:ext cx="10529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75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9AA0C7-5CE4-4365-8D19-538264EFA079}"/>
              </a:ext>
            </a:extLst>
          </p:cNvPr>
          <p:cNvSpPr>
            <a:spLocks noChangeArrowheads="1"/>
          </p:cNvSpPr>
          <p:nvPr/>
        </p:nvSpPr>
        <p:spPr bwMode="auto">
          <a:xfrm>
            <a:off x="419450" y="229666"/>
            <a:ext cx="10083567" cy="27189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dirty="0" err="1"/>
              <a:t>kube</a:t>
            </a:r>
            <a:r>
              <a:rPr lang="en-IN" dirty="0"/>
              <a:t>-scheduler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edium-content-serif-font"/>
              </a:rPr>
              <a:t>The </a:t>
            </a:r>
            <a:r>
              <a:rPr kumimoji="0" lang="en-US" altLang="en-US" b="0" i="0" u="none" strike="noStrike" cap="none" normalizeH="0" baseline="0" dirty="0">
                <a:ln>
                  <a:noFill/>
                </a:ln>
                <a:solidFill>
                  <a:schemeClr val="tx1"/>
                </a:solidFill>
                <a:effectLst/>
                <a:latin typeface="Menlo"/>
              </a:rPr>
              <a:t>scheduler’s</a:t>
            </a:r>
            <a:r>
              <a:rPr kumimoji="0" lang="en-US" altLang="en-US" b="0" i="0" u="none" strike="noStrike" cap="none" normalizeH="0" baseline="0" dirty="0">
                <a:ln>
                  <a:noFill/>
                </a:ln>
                <a:solidFill>
                  <a:schemeClr val="tx1"/>
                </a:solidFill>
                <a:effectLst/>
                <a:latin typeface="medium-content-serif-font"/>
              </a:rPr>
              <a:t> main job is to allocate what node the pods needs to be created. It registers with </a:t>
            </a:r>
            <a:r>
              <a:rPr kumimoji="0" lang="en-US" altLang="en-US" b="0" i="0" u="none" strike="noStrike" cap="none" normalizeH="0" baseline="0" dirty="0" err="1">
                <a:ln>
                  <a:noFill/>
                </a:ln>
                <a:solidFill>
                  <a:schemeClr val="tx1"/>
                </a:solidFill>
                <a:effectLst/>
                <a:latin typeface="medium-content-serif-font"/>
              </a:rPr>
              <a:t>Api</a:t>
            </a:r>
            <a:r>
              <a:rPr kumimoji="0" lang="en-US" altLang="en-US" b="0" i="0" u="none" strike="noStrike" cap="none" normalizeH="0" baseline="0" dirty="0">
                <a:ln>
                  <a:noFill/>
                </a:ln>
                <a:solidFill>
                  <a:schemeClr val="tx1"/>
                </a:solidFill>
                <a:effectLst/>
                <a:latin typeface="medium-content-serif-font"/>
              </a:rPr>
              <a:t> Server for any newly created object/resource.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enlo"/>
              </a:rPr>
              <a:t>Scheduler</a:t>
            </a:r>
            <a:r>
              <a:rPr kumimoji="0" lang="en-US" altLang="en-US" b="0" i="0" u="none" strike="noStrike" cap="none" normalizeH="0" baseline="0" dirty="0">
                <a:ln>
                  <a:noFill/>
                </a:ln>
                <a:solidFill>
                  <a:schemeClr val="tx1"/>
                </a:solidFill>
                <a:effectLst/>
                <a:latin typeface="medium-content-serif-font"/>
              </a:rPr>
              <a:t> figures out what node the pods needs to be created, using an algorithm. It checks whether the worker node has desired capacity or not. It checks whether the resource specification targeted any specific nodes with labels or affinity rules or any specific volumes like SSD. Finally after figuring out the node the scheduler will just update the resource specification and send it </a:t>
            </a:r>
            <a:r>
              <a:rPr kumimoji="0" lang="en-US" altLang="en-US" b="0" i="0" u="none" strike="noStrike" cap="none" normalizeH="0" baseline="0" dirty="0">
                <a:ln>
                  <a:noFill/>
                </a:ln>
                <a:solidFill>
                  <a:schemeClr val="tx1"/>
                </a:solidFill>
                <a:effectLst/>
                <a:latin typeface="Menlo"/>
              </a:rPr>
              <a:t>API Server</a:t>
            </a:r>
            <a:r>
              <a:rPr kumimoji="0" lang="en-US" altLang="en-US" b="0" i="0" u="none" strike="noStrike" cap="none" normalizeH="0" baseline="0" dirty="0">
                <a:ln>
                  <a:noFill/>
                </a:ln>
                <a:solidFill>
                  <a:schemeClr val="tx1"/>
                </a:solidFill>
                <a:effectLst/>
                <a:latin typeface="medium-content-serif-font"/>
              </a:rPr>
              <a:t>. The </a:t>
            </a:r>
            <a:r>
              <a:rPr kumimoji="0" lang="en-US" altLang="en-US" b="0" i="0" u="none" strike="noStrike" cap="none" normalizeH="0" baseline="0" dirty="0" err="1">
                <a:ln>
                  <a:noFill/>
                </a:ln>
                <a:solidFill>
                  <a:schemeClr val="tx1"/>
                </a:solidFill>
                <a:effectLst/>
                <a:latin typeface="medium-content-serif-font"/>
              </a:rPr>
              <a:t>Api</a:t>
            </a:r>
            <a:r>
              <a:rPr kumimoji="0" lang="en-US" altLang="en-US" b="0" i="0" u="none" strike="noStrike" cap="none" normalizeH="0" baseline="0" dirty="0">
                <a:ln>
                  <a:noFill/>
                </a:ln>
                <a:solidFill>
                  <a:schemeClr val="tx1"/>
                </a:solidFill>
                <a:effectLst/>
                <a:latin typeface="medium-content-serif-font"/>
              </a:rPr>
              <a:t> Server updates the resource specification and stores into </a:t>
            </a:r>
            <a:r>
              <a:rPr kumimoji="0" lang="en-US" altLang="en-US" b="0" i="0" u="none" strike="noStrike" cap="none" normalizeH="0" baseline="0" dirty="0" err="1">
                <a:ln>
                  <a:noFill/>
                </a:ln>
                <a:solidFill>
                  <a:schemeClr val="tx1"/>
                </a:solidFill>
                <a:effectLst/>
                <a:latin typeface="Menlo"/>
              </a:rPr>
              <a:t>etcd</a:t>
            </a:r>
            <a:r>
              <a:rPr kumimoji="0" lang="en-US" altLang="en-US" b="0" i="0" u="none" strike="noStrike" cap="none" normalizeH="0" baseline="0" dirty="0">
                <a:ln>
                  <a:noFill/>
                </a:ln>
                <a:solidFill>
                  <a:schemeClr val="tx1"/>
                </a:solidFill>
                <a:effectLst/>
                <a:latin typeface="medium-content-serif-font"/>
              </a:rPr>
              <a:t>. The </a:t>
            </a:r>
            <a:r>
              <a:rPr kumimoji="0" lang="en-US" altLang="en-US" b="0" i="0" u="none" strike="noStrike" cap="none" normalizeH="0" baseline="0" dirty="0" err="1">
                <a:ln>
                  <a:noFill/>
                </a:ln>
                <a:solidFill>
                  <a:schemeClr val="tx1"/>
                </a:solidFill>
                <a:effectLst/>
                <a:latin typeface="medium-content-serif-font"/>
              </a:rPr>
              <a:t>Api</a:t>
            </a:r>
            <a:r>
              <a:rPr kumimoji="0" lang="en-US" altLang="en-US" b="0" i="0" u="none" strike="noStrike" cap="none" normalizeH="0" baseline="0" dirty="0">
                <a:ln>
                  <a:noFill/>
                </a:ln>
                <a:solidFill>
                  <a:schemeClr val="tx1"/>
                </a:solidFill>
                <a:effectLst/>
                <a:latin typeface="medium-content-serif-font"/>
              </a:rPr>
              <a:t> Server notifies the </a:t>
            </a:r>
            <a:r>
              <a:rPr kumimoji="0" lang="en-US" altLang="en-US" b="0" i="0" u="none" strike="noStrike" cap="none" normalizeH="0" baseline="0" dirty="0" err="1">
                <a:ln>
                  <a:noFill/>
                </a:ln>
                <a:solidFill>
                  <a:schemeClr val="tx1"/>
                </a:solidFill>
                <a:effectLst/>
                <a:latin typeface="Menlo"/>
              </a:rPr>
              <a:t>kubelet</a:t>
            </a:r>
            <a:r>
              <a:rPr kumimoji="0" lang="en-US" altLang="en-US" b="0" i="0" u="none" strike="noStrike" cap="none" normalizeH="0" baseline="0" dirty="0">
                <a:ln>
                  <a:noFill/>
                </a:ln>
                <a:solidFill>
                  <a:schemeClr val="tx1"/>
                </a:solidFill>
                <a:effectLst/>
                <a:latin typeface="medium-content-serif-font"/>
              </a:rPr>
              <a:t> for the worker node selected by schedule</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218236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E87447-E454-411D-868F-9050126FEEF8}"/>
              </a:ext>
            </a:extLst>
          </p:cNvPr>
          <p:cNvSpPr/>
          <p:nvPr/>
        </p:nvSpPr>
        <p:spPr>
          <a:xfrm>
            <a:off x="441820" y="449502"/>
            <a:ext cx="11308359" cy="3416320"/>
          </a:xfrm>
          <a:prstGeom prst="rect">
            <a:avLst/>
          </a:prstGeom>
        </p:spPr>
        <p:txBody>
          <a:bodyPr wrap="square">
            <a:spAutoFit/>
          </a:bodyPr>
          <a:lstStyle/>
          <a:p>
            <a:r>
              <a:rPr lang="en-US" b="0" i="0" dirty="0" err="1">
                <a:solidFill>
                  <a:srgbClr val="000000"/>
                </a:solidFill>
                <a:effectLst/>
                <a:latin typeface="Roboto"/>
              </a:rPr>
              <a:t>kube</a:t>
            </a:r>
            <a:r>
              <a:rPr lang="en-US" b="0" i="0" dirty="0">
                <a:solidFill>
                  <a:srgbClr val="000000"/>
                </a:solidFill>
                <a:effectLst/>
                <a:latin typeface="Roboto"/>
              </a:rPr>
              <a:t>-controller-manager</a:t>
            </a:r>
          </a:p>
          <a:p>
            <a:r>
              <a:rPr lang="en-US" b="0" i="0" dirty="0">
                <a:solidFill>
                  <a:srgbClr val="000000"/>
                </a:solidFill>
                <a:effectLst/>
                <a:latin typeface="Roboto"/>
              </a:rPr>
              <a:t>Control Plane component that runs </a:t>
            </a:r>
            <a:r>
              <a:rPr lang="en-US" b="0" i="0" u="none" strike="noStrike" dirty="0">
                <a:solidFill>
                  <a:srgbClr val="000000"/>
                </a:solidFill>
                <a:effectLst/>
                <a:latin typeface="Roboto"/>
                <a:hlinkClick r:id="rId2"/>
              </a:rPr>
              <a:t>controller</a:t>
            </a:r>
            <a:r>
              <a:rPr lang="en-US" b="0" i="0" dirty="0">
                <a:solidFill>
                  <a:srgbClr val="000000"/>
                </a:solidFill>
                <a:effectLst/>
                <a:latin typeface="Roboto"/>
              </a:rPr>
              <a:t> processes.</a:t>
            </a:r>
          </a:p>
          <a:p>
            <a:r>
              <a:rPr lang="en-US" b="0" i="0" dirty="0">
                <a:solidFill>
                  <a:srgbClr val="000000"/>
                </a:solidFill>
                <a:effectLst/>
                <a:latin typeface="Roboto"/>
              </a:rPr>
              <a:t>Logically, each </a:t>
            </a:r>
            <a:r>
              <a:rPr lang="en-US" b="0" i="0" u="none" strike="noStrike" dirty="0">
                <a:solidFill>
                  <a:srgbClr val="000000"/>
                </a:solidFill>
                <a:effectLst/>
                <a:latin typeface="Roboto"/>
                <a:hlinkClick r:id="rId2"/>
              </a:rPr>
              <a:t>controller</a:t>
            </a:r>
            <a:r>
              <a:rPr lang="en-US" b="0" i="0" dirty="0">
                <a:solidFill>
                  <a:srgbClr val="000000"/>
                </a:solidFill>
                <a:effectLst/>
                <a:latin typeface="Roboto"/>
              </a:rPr>
              <a:t> is a separate process, but to reduce complexity, they are all compiled into a single binary and run in a single process.</a:t>
            </a:r>
          </a:p>
          <a:p>
            <a:r>
              <a:rPr lang="en-US" b="0" i="0" dirty="0">
                <a:solidFill>
                  <a:srgbClr val="000000"/>
                </a:solidFill>
                <a:effectLst/>
                <a:latin typeface="Roboto"/>
              </a:rPr>
              <a:t>These controllers include:</a:t>
            </a:r>
          </a:p>
          <a:p>
            <a:pPr>
              <a:buFont typeface="Arial" panose="020B0604020202020204" pitchFamily="34" charset="0"/>
              <a:buChar char="•"/>
            </a:pPr>
            <a:r>
              <a:rPr lang="en-US" b="0" i="0" dirty="0">
                <a:solidFill>
                  <a:srgbClr val="000000"/>
                </a:solidFill>
                <a:effectLst/>
                <a:latin typeface="Roboto"/>
              </a:rPr>
              <a:t>Node controller: Responsible for noticing and responding when nodes go down.</a:t>
            </a:r>
          </a:p>
          <a:p>
            <a:pPr>
              <a:buFont typeface="Arial" panose="020B0604020202020204" pitchFamily="34" charset="0"/>
              <a:buChar char="•"/>
            </a:pPr>
            <a:r>
              <a:rPr lang="en-US" b="0" i="0" dirty="0">
                <a:solidFill>
                  <a:srgbClr val="000000"/>
                </a:solidFill>
                <a:effectLst/>
                <a:latin typeface="Roboto"/>
              </a:rPr>
              <a:t>Replication controller: Responsible for maintaining the correct number of pods for every replication controller object in the system.</a:t>
            </a:r>
          </a:p>
          <a:p>
            <a:pPr>
              <a:buFont typeface="Arial" panose="020B0604020202020204" pitchFamily="34" charset="0"/>
              <a:buChar char="•"/>
            </a:pPr>
            <a:r>
              <a:rPr lang="en-US" b="0" i="0" dirty="0">
                <a:solidFill>
                  <a:srgbClr val="000000"/>
                </a:solidFill>
                <a:effectLst/>
                <a:latin typeface="Roboto"/>
              </a:rPr>
              <a:t>Endpoints controller: Populates the Endpoints object (that is, joins Services &amp; Pods).</a:t>
            </a:r>
          </a:p>
          <a:p>
            <a:pPr>
              <a:buFont typeface="Arial" panose="020B0604020202020204" pitchFamily="34" charset="0"/>
              <a:buChar char="•"/>
            </a:pPr>
            <a:r>
              <a:rPr lang="en-US" b="0" i="0" dirty="0">
                <a:solidFill>
                  <a:srgbClr val="000000"/>
                </a:solidFill>
                <a:effectLst/>
                <a:latin typeface="Roboto"/>
              </a:rPr>
              <a:t>Service Account &amp; Token controllers: Create default accounts and API access tokens for new namespaces.</a:t>
            </a:r>
          </a:p>
          <a:p>
            <a:br>
              <a:rPr lang="en-US" dirty="0"/>
            </a:br>
            <a:endParaRPr lang="en-IN" dirty="0"/>
          </a:p>
        </p:txBody>
      </p:sp>
    </p:spTree>
    <p:extLst>
      <p:ext uri="{BB962C8B-B14F-4D97-AF65-F5344CB8AC3E}">
        <p14:creationId xmlns:p14="http://schemas.microsoft.com/office/powerpoint/2010/main" val="2605007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BFD1B2-F24A-4ED2-95AC-218FFC9940CC}"/>
              </a:ext>
            </a:extLst>
          </p:cNvPr>
          <p:cNvPicPr>
            <a:picLocks noChangeAspect="1"/>
          </p:cNvPicPr>
          <p:nvPr/>
        </p:nvPicPr>
        <p:blipFill>
          <a:blip r:embed="rId2"/>
          <a:stretch>
            <a:fillRect/>
          </a:stretch>
        </p:blipFill>
        <p:spPr>
          <a:xfrm>
            <a:off x="2891540" y="0"/>
            <a:ext cx="6408919" cy="6858000"/>
          </a:xfrm>
          <a:prstGeom prst="rect">
            <a:avLst/>
          </a:prstGeom>
        </p:spPr>
      </p:pic>
    </p:spTree>
    <p:extLst>
      <p:ext uri="{BB962C8B-B14F-4D97-AF65-F5344CB8AC3E}">
        <p14:creationId xmlns:p14="http://schemas.microsoft.com/office/powerpoint/2010/main" val="772154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0E23F8-4647-4B03-A8A4-4D129EB2DA9D}"/>
              </a:ext>
            </a:extLst>
          </p:cNvPr>
          <p:cNvSpPr/>
          <p:nvPr/>
        </p:nvSpPr>
        <p:spPr>
          <a:xfrm>
            <a:off x="318782" y="335846"/>
            <a:ext cx="11618752" cy="3970318"/>
          </a:xfrm>
          <a:prstGeom prst="rect">
            <a:avLst/>
          </a:prstGeom>
        </p:spPr>
        <p:txBody>
          <a:bodyPr wrap="square">
            <a:spAutoFit/>
          </a:bodyPr>
          <a:lstStyle/>
          <a:p>
            <a:r>
              <a:rPr lang="en-US" b="0" i="0" dirty="0">
                <a:solidFill>
                  <a:srgbClr val="000000"/>
                </a:solidFill>
                <a:effectLst/>
                <a:latin typeface="Roboto"/>
              </a:rPr>
              <a:t>Nodes</a:t>
            </a:r>
          </a:p>
          <a:p>
            <a:r>
              <a:rPr lang="en-US" b="0" i="0" dirty="0">
                <a:solidFill>
                  <a:srgbClr val="000000"/>
                </a:solidFill>
                <a:effectLst/>
                <a:latin typeface="Roboto"/>
              </a:rPr>
              <a:t>A Pod always runs on a </a:t>
            </a:r>
            <a:r>
              <a:rPr lang="en-US" b="1" i="0" dirty="0">
                <a:solidFill>
                  <a:srgbClr val="000000"/>
                </a:solidFill>
                <a:effectLst/>
                <a:latin typeface="Roboto"/>
              </a:rPr>
              <a:t>Node</a:t>
            </a:r>
            <a:r>
              <a:rPr lang="en-US" b="0" i="0" dirty="0">
                <a:solidFill>
                  <a:srgbClr val="000000"/>
                </a:solidFill>
                <a:effectLst/>
                <a:latin typeface="Roboto"/>
              </a:rPr>
              <a:t>. A Node is a worker machine in Kubernetes and may be either a virtual or a physical machine, depending on the cluster. Each Node is managed by the Master. A Node can have multiple pods, and the Kubernetes master automatically handles scheduling the pods across the Nodes in the cluster. The Master's automatic scheduling takes into account the available resources on each Node.</a:t>
            </a:r>
          </a:p>
          <a:p>
            <a:r>
              <a:rPr lang="en-US" b="0" i="0" dirty="0">
                <a:solidFill>
                  <a:srgbClr val="000000"/>
                </a:solidFill>
                <a:effectLst/>
                <a:latin typeface="Roboto"/>
              </a:rPr>
              <a:t>Every Kubernetes Node runs at least:</a:t>
            </a:r>
          </a:p>
          <a:p>
            <a:pPr>
              <a:buFont typeface="Arial" panose="020B0604020202020204" pitchFamily="34" charset="0"/>
              <a:buChar char="•"/>
            </a:pPr>
            <a:r>
              <a:rPr lang="en-US" b="0" i="0" dirty="0" err="1">
                <a:solidFill>
                  <a:srgbClr val="000000"/>
                </a:solidFill>
                <a:effectLst/>
                <a:latin typeface="Roboto"/>
              </a:rPr>
              <a:t>Kubelet</a:t>
            </a:r>
            <a:r>
              <a:rPr lang="en-US" b="0" i="0" dirty="0">
                <a:solidFill>
                  <a:srgbClr val="000000"/>
                </a:solidFill>
                <a:effectLst/>
                <a:latin typeface="Roboto"/>
              </a:rPr>
              <a:t>, a process responsible for communication between the Kubernetes Master and the Node; it manages the Pods and the containers running on a machine.</a:t>
            </a:r>
          </a:p>
          <a:p>
            <a:pPr>
              <a:buFont typeface="Arial" panose="020B0604020202020204" pitchFamily="34" charset="0"/>
              <a:buChar char="•"/>
            </a:pPr>
            <a:r>
              <a:rPr lang="en-US" b="0" i="0" dirty="0">
                <a:solidFill>
                  <a:srgbClr val="000000"/>
                </a:solidFill>
                <a:effectLst/>
                <a:latin typeface="Roboto"/>
              </a:rPr>
              <a:t>A container runtime (like Docker, </a:t>
            </a:r>
            <a:r>
              <a:rPr lang="en-US" b="0" i="0" dirty="0" err="1">
                <a:solidFill>
                  <a:srgbClr val="000000"/>
                </a:solidFill>
                <a:effectLst/>
                <a:latin typeface="Roboto"/>
              </a:rPr>
              <a:t>rkt</a:t>
            </a:r>
            <a:r>
              <a:rPr lang="en-US" b="0" i="0" dirty="0">
                <a:solidFill>
                  <a:srgbClr val="000000"/>
                </a:solidFill>
                <a:effectLst/>
                <a:latin typeface="Roboto"/>
              </a:rPr>
              <a:t>) responsible for pulling the container image from a registry, unpacking the container, and running the application.</a:t>
            </a:r>
          </a:p>
          <a:p>
            <a:r>
              <a:rPr lang="en-US" b="0" i="1" dirty="0">
                <a:solidFill>
                  <a:srgbClr val="FFFFFF"/>
                </a:solidFill>
                <a:effectLst/>
                <a:latin typeface="Roboto"/>
              </a:rPr>
              <a:t>Containers should only be scheduled together in a single Pod if they are tightly coupled and need to share resources such as disk.</a:t>
            </a:r>
            <a:endParaRPr lang="en-US" b="0" i="0" dirty="0">
              <a:solidFill>
                <a:srgbClr val="FFFFFF"/>
              </a:solidFill>
              <a:effectLst/>
              <a:latin typeface="Roboto"/>
            </a:endParaRPr>
          </a:p>
          <a:p>
            <a:br>
              <a:rPr lang="en-US" dirty="0"/>
            </a:br>
            <a:endParaRPr lang="en-IN" dirty="0"/>
          </a:p>
        </p:txBody>
      </p:sp>
      <p:pic>
        <p:nvPicPr>
          <p:cNvPr id="9222" name="Picture 6" descr="Viewing Pods and Nodes - Kubernetes">
            <a:extLst>
              <a:ext uri="{FF2B5EF4-FFF2-40B4-BE49-F238E27FC236}">
                <a16:creationId xmlns:a16="http://schemas.microsoft.com/office/drawing/2014/main" id="{941CA11F-CEB3-4D43-93A3-C1B1FFAA9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34" y="2986480"/>
            <a:ext cx="4599029" cy="395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441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B489C8-25B7-4845-A3DE-F6D25ABCCF7C}"/>
              </a:ext>
            </a:extLst>
          </p:cNvPr>
          <p:cNvSpPr/>
          <p:nvPr/>
        </p:nvSpPr>
        <p:spPr>
          <a:xfrm>
            <a:off x="606803" y="421034"/>
            <a:ext cx="9292205" cy="1200329"/>
          </a:xfrm>
          <a:prstGeom prst="rect">
            <a:avLst/>
          </a:prstGeom>
        </p:spPr>
        <p:txBody>
          <a:bodyPr wrap="square">
            <a:spAutoFit/>
          </a:bodyPr>
          <a:lstStyle/>
          <a:p>
            <a:pPr>
              <a:buFont typeface="Arial" panose="020B0604020202020204" pitchFamily="34" charset="0"/>
              <a:buChar char="•"/>
            </a:pPr>
            <a:r>
              <a:rPr lang="en-US" b="1" i="0" dirty="0" err="1">
                <a:solidFill>
                  <a:srgbClr val="000000"/>
                </a:solidFill>
                <a:effectLst/>
                <a:latin typeface="Roboto"/>
              </a:rPr>
              <a:t>kubectl</a:t>
            </a:r>
            <a:r>
              <a:rPr lang="en-US" b="1" i="0" dirty="0">
                <a:solidFill>
                  <a:srgbClr val="000000"/>
                </a:solidFill>
                <a:effectLst/>
                <a:latin typeface="Roboto"/>
              </a:rPr>
              <a:t> get</a:t>
            </a:r>
            <a:r>
              <a:rPr lang="en-US" b="0" i="0" dirty="0">
                <a:solidFill>
                  <a:srgbClr val="000000"/>
                </a:solidFill>
                <a:effectLst/>
                <a:latin typeface="Roboto"/>
              </a:rPr>
              <a:t> - list resources</a:t>
            </a:r>
          </a:p>
          <a:p>
            <a:pPr>
              <a:buFont typeface="Arial" panose="020B0604020202020204" pitchFamily="34" charset="0"/>
              <a:buChar char="•"/>
            </a:pPr>
            <a:r>
              <a:rPr lang="en-US" b="1" i="0" dirty="0" err="1">
                <a:solidFill>
                  <a:srgbClr val="000000"/>
                </a:solidFill>
                <a:effectLst/>
                <a:latin typeface="Roboto"/>
              </a:rPr>
              <a:t>kubectl</a:t>
            </a:r>
            <a:r>
              <a:rPr lang="en-US" b="1" i="0" dirty="0">
                <a:solidFill>
                  <a:srgbClr val="000000"/>
                </a:solidFill>
                <a:effectLst/>
                <a:latin typeface="Roboto"/>
              </a:rPr>
              <a:t> describe</a:t>
            </a:r>
            <a:r>
              <a:rPr lang="en-US" b="0" i="0" dirty="0">
                <a:solidFill>
                  <a:srgbClr val="000000"/>
                </a:solidFill>
                <a:effectLst/>
                <a:latin typeface="Roboto"/>
              </a:rPr>
              <a:t> - show detailed information about a resource</a:t>
            </a:r>
          </a:p>
          <a:p>
            <a:pPr>
              <a:buFont typeface="Arial" panose="020B0604020202020204" pitchFamily="34" charset="0"/>
              <a:buChar char="•"/>
            </a:pPr>
            <a:r>
              <a:rPr lang="en-US" b="1" i="0" dirty="0" err="1">
                <a:solidFill>
                  <a:srgbClr val="000000"/>
                </a:solidFill>
                <a:effectLst/>
                <a:latin typeface="Roboto"/>
              </a:rPr>
              <a:t>kubectl</a:t>
            </a:r>
            <a:r>
              <a:rPr lang="en-US" b="1" i="0" dirty="0">
                <a:solidFill>
                  <a:srgbClr val="000000"/>
                </a:solidFill>
                <a:effectLst/>
                <a:latin typeface="Roboto"/>
              </a:rPr>
              <a:t> logs</a:t>
            </a:r>
            <a:r>
              <a:rPr lang="en-US" b="0" i="0" dirty="0">
                <a:solidFill>
                  <a:srgbClr val="000000"/>
                </a:solidFill>
                <a:effectLst/>
                <a:latin typeface="Roboto"/>
              </a:rPr>
              <a:t> - print the logs from a container in a pod</a:t>
            </a:r>
          </a:p>
          <a:p>
            <a:pPr>
              <a:buFont typeface="Arial" panose="020B0604020202020204" pitchFamily="34" charset="0"/>
              <a:buChar char="•"/>
            </a:pPr>
            <a:r>
              <a:rPr lang="en-US" b="1" i="0" dirty="0" err="1">
                <a:solidFill>
                  <a:srgbClr val="000000"/>
                </a:solidFill>
                <a:effectLst/>
                <a:latin typeface="Roboto"/>
              </a:rPr>
              <a:t>kubectl</a:t>
            </a:r>
            <a:r>
              <a:rPr lang="en-US" b="1" i="0" dirty="0">
                <a:solidFill>
                  <a:srgbClr val="000000"/>
                </a:solidFill>
                <a:effectLst/>
                <a:latin typeface="Roboto"/>
              </a:rPr>
              <a:t> exec</a:t>
            </a:r>
            <a:r>
              <a:rPr lang="en-US" b="0" i="0" dirty="0">
                <a:solidFill>
                  <a:srgbClr val="000000"/>
                </a:solidFill>
                <a:effectLst/>
                <a:latin typeface="Roboto"/>
              </a:rPr>
              <a:t> - execute a command on a container in a pod</a:t>
            </a:r>
          </a:p>
        </p:txBody>
      </p:sp>
    </p:spTree>
    <p:extLst>
      <p:ext uri="{BB962C8B-B14F-4D97-AF65-F5344CB8AC3E}">
        <p14:creationId xmlns:p14="http://schemas.microsoft.com/office/powerpoint/2010/main" val="2913111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F1187E-AF1E-48FD-8999-31B18CD05DAB}"/>
              </a:ext>
            </a:extLst>
          </p:cNvPr>
          <p:cNvPicPr>
            <a:picLocks noChangeAspect="1"/>
          </p:cNvPicPr>
          <p:nvPr/>
        </p:nvPicPr>
        <p:blipFill>
          <a:blip r:embed="rId2"/>
          <a:stretch>
            <a:fillRect/>
          </a:stretch>
        </p:blipFill>
        <p:spPr>
          <a:xfrm>
            <a:off x="0" y="16778"/>
            <a:ext cx="12192000" cy="6858000"/>
          </a:xfrm>
          <a:prstGeom prst="rect">
            <a:avLst/>
          </a:prstGeom>
        </p:spPr>
      </p:pic>
    </p:spTree>
    <p:extLst>
      <p:ext uri="{BB962C8B-B14F-4D97-AF65-F5344CB8AC3E}">
        <p14:creationId xmlns:p14="http://schemas.microsoft.com/office/powerpoint/2010/main" val="206166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7C6F1B-4FEC-4036-BDED-2977CED325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1858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E7F91-907C-4F35-90F9-059606CFFF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89009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802031-2A97-4917-97BC-4C7232879E7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3822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2B47F-95C1-4FED-83ED-1F9D191C697F}"/>
              </a:ext>
            </a:extLst>
          </p:cNvPr>
          <p:cNvSpPr/>
          <p:nvPr/>
        </p:nvSpPr>
        <p:spPr>
          <a:xfrm>
            <a:off x="226503" y="1739916"/>
            <a:ext cx="11618752" cy="2287742"/>
          </a:xfrm>
          <a:prstGeom prst="rect">
            <a:avLst/>
          </a:prstGeom>
        </p:spPr>
        <p:txBody>
          <a:bodyPr wrap="square">
            <a:spAutoFit/>
          </a:bodyPr>
          <a:lstStyle/>
          <a:p>
            <a:pPr>
              <a:lnSpc>
                <a:spcPct val="107000"/>
              </a:lnSpc>
              <a:spcAft>
                <a:spcPts val="0"/>
              </a:spcAft>
            </a:pPr>
            <a:r>
              <a:rPr lang="en-IN" sz="3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Overview</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0"/>
              </a:spcAft>
            </a:pPr>
            <a:r>
              <a:rPr lang="en-IN" spc="1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To work with Kubernetes, you use </a:t>
            </a:r>
            <a:r>
              <a:rPr lang="en-IN" i="1" spc="1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Kubernetes API objects</a:t>
            </a:r>
            <a:r>
              <a:rPr lang="en-IN" spc="1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to describe your cluster’s </a:t>
            </a:r>
            <a:r>
              <a:rPr lang="en-IN" i="1" spc="1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desired state</a:t>
            </a:r>
            <a:r>
              <a:rPr lang="en-IN" spc="1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what applications or other workloads you want to run, what container images they use, the number of replicas, what network and disk resources you want to make available, and more. You set your desired state by creating objects using the Kubernetes API, typically via the command-line interface, </a:t>
            </a:r>
            <a:r>
              <a:rPr lang="en-IN" sz="1400" spc="10" dirty="0" err="1">
                <a:solidFill>
                  <a:srgbClr val="303030"/>
                </a:solidFill>
                <a:effectLst/>
                <a:latin typeface="Courier New" panose="02070309020205020404" pitchFamily="49" charset="0"/>
                <a:ea typeface="Times New Roman" panose="02020603050405020304" pitchFamily="18" charset="0"/>
                <a:cs typeface="Times New Roman" panose="02020603050405020304" pitchFamily="18" charset="0"/>
              </a:rPr>
              <a:t>kubectl</a:t>
            </a:r>
            <a:r>
              <a:rPr lang="en-IN" spc="1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You can also use the Kubernetes API directly to interact with the cluster and set or modify your desired state.</a:t>
            </a:r>
          </a:p>
          <a:p>
            <a:pPr>
              <a:lnSpc>
                <a:spcPts val="2100"/>
              </a:lnSpc>
              <a:spcAft>
                <a:spcPts val="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97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1A26A2-C524-43EB-87F5-5FA342EFCC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12962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663449-5B49-4D76-B7AE-5C765C9FB578}"/>
              </a:ext>
            </a:extLst>
          </p:cNvPr>
          <p:cNvPicPr>
            <a:picLocks noChangeAspect="1"/>
          </p:cNvPicPr>
          <p:nvPr/>
        </p:nvPicPr>
        <p:blipFill>
          <a:blip r:embed="rId2"/>
          <a:stretch>
            <a:fillRect/>
          </a:stretch>
        </p:blipFill>
        <p:spPr>
          <a:xfrm>
            <a:off x="0" y="989248"/>
            <a:ext cx="12192000" cy="4879503"/>
          </a:xfrm>
          <a:prstGeom prst="rect">
            <a:avLst/>
          </a:prstGeom>
        </p:spPr>
      </p:pic>
    </p:spTree>
    <p:extLst>
      <p:ext uri="{BB962C8B-B14F-4D97-AF65-F5344CB8AC3E}">
        <p14:creationId xmlns:p14="http://schemas.microsoft.com/office/powerpoint/2010/main" val="4085430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9E2AB6-8860-4718-A9C2-80FC84011728}"/>
              </a:ext>
            </a:extLst>
          </p:cNvPr>
          <p:cNvPicPr>
            <a:picLocks noChangeAspect="1"/>
          </p:cNvPicPr>
          <p:nvPr/>
        </p:nvPicPr>
        <p:blipFill>
          <a:blip r:embed="rId2"/>
          <a:stretch>
            <a:fillRect/>
          </a:stretch>
        </p:blipFill>
        <p:spPr>
          <a:xfrm>
            <a:off x="0" y="1045329"/>
            <a:ext cx="12192000" cy="4767342"/>
          </a:xfrm>
          <a:prstGeom prst="rect">
            <a:avLst/>
          </a:prstGeom>
        </p:spPr>
      </p:pic>
    </p:spTree>
    <p:extLst>
      <p:ext uri="{BB962C8B-B14F-4D97-AF65-F5344CB8AC3E}">
        <p14:creationId xmlns:p14="http://schemas.microsoft.com/office/powerpoint/2010/main" val="4083449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7884B4-DDA5-4E34-ABF8-4163D45A927E}"/>
              </a:ext>
            </a:extLst>
          </p:cNvPr>
          <p:cNvPicPr>
            <a:picLocks noChangeAspect="1"/>
          </p:cNvPicPr>
          <p:nvPr/>
        </p:nvPicPr>
        <p:blipFill>
          <a:blip r:embed="rId2"/>
          <a:stretch>
            <a:fillRect/>
          </a:stretch>
        </p:blipFill>
        <p:spPr>
          <a:xfrm>
            <a:off x="0" y="25167"/>
            <a:ext cx="12192000" cy="6858000"/>
          </a:xfrm>
          <a:prstGeom prst="rect">
            <a:avLst/>
          </a:prstGeom>
        </p:spPr>
      </p:pic>
    </p:spTree>
    <p:extLst>
      <p:ext uri="{BB962C8B-B14F-4D97-AF65-F5344CB8AC3E}">
        <p14:creationId xmlns:p14="http://schemas.microsoft.com/office/powerpoint/2010/main" val="3988962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C609DB-53C4-4723-A92B-E55E3328A0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79238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1FA595-3E76-4465-A444-B435A43B8A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90728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FAB2F2-6D06-4814-A235-8B1CFC8057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3339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DED35E-24F4-411F-BA45-AB02746B7CBE}"/>
              </a:ext>
            </a:extLst>
          </p:cNvPr>
          <p:cNvPicPr>
            <a:picLocks noChangeAspect="1"/>
          </p:cNvPicPr>
          <p:nvPr/>
        </p:nvPicPr>
        <p:blipFill>
          <a:blip r:embed="rId2"/>
          <a:stretch>
            <a:fillRect/>
          </a:stretch>
        </p:blipFill>
        <p:spPr>
          <a:xfrm>
            <a:off x="0" y="16778"/>
            <a:ext cx="12192000" cy="6858000"/>
          </a:xfrm>
          <a:prstGeom prst="rect">
            <a:avLst/>
          </a:prstGeom>
        </p:spPr>
      </p:pic>
    </p:spTree>
    <p:extLst>
      <p:ext uri="{BB962C8B-B14F-4D97-AF65-F5344CB8AC3E}">
        <p14:creationId xmlns:p14="http://schemas.microsoft.com/office/powerpoint/2010/main" val="1282011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EF535F-D74D-4F90-BF66-074546C63D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5607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A9FD0C-1077-4606-B380-DB7046D8BE29}"/>
              </a:ext>
            </a:extLst>
          </p:cNvPr>
          <p:cNvPicPr>
            <a:picLocks noChangeAspect="1"/>
          </p:cNvPicPr>
          <p:nvPr/>
        </p:nvPicPr>
        <p:blipFill>
          <a:blip r:embed="rId2"/>
          <a:stretch>
            <a:fillRect/>
          </a:stretch>
        </p:blipFill>
        <p:spPr>
          <a:xfrm>
            <a:off x="0" y="16778"/>
            <a:ext cx="12192000" cy="6858000"/>
          </a:xfrm>
          <a:prstGeom prst="rect">
            <a:avLst/>
          </a:prstGeom>
        </p:spPr>
      </p:pic>
    </p:spTree>
    <p:extLst>
      <p:ext uri="{BB962C8B-B14F-4D97-AF65-F5344CB8AC3E}">
        <p14:creationId xmlns:p14="http://schemas.microsoft.com/office/powerpoint/2010/main" val="676917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F97C69-0AC6-41B7-BEF3-FAD48583C5AB}"/>
              </a:ext>
            </a:extLst>
          </p:cNvPr>
          <p:cNvSpPr/>
          <p:nvPr/>
        </p:nvSpPr>
        <p:spPr>
          <a:xfrm>
            <a:off x="260058" y="1591919"/>
            <a:ext cx="11671883" cy="1477328"/>
          </a:xfrm>
          <a:prstGeom prst="rect">
            <a:avLst/>
          </a:prstGeom>
        </p:spPr>
        <p:txBody>
          <a:bodyPr wrap="square">
            <a:spAutoFit/>
          </a:bodyPr>
          <a:lstStyle/>
          <a:p>
            <a:pPr>
              <a:buFont typeface="Arial" panose="020B0604020202020204" pitchFamily="34" charset="0"/>
              <a:buChar char="•"/>
            </a:pPr>
            <a:r>
              <a:rPr lang="en-IN" b="0" i="0" dirty="0">
                <a:solidFill>
                  <a:srgbClr val="000000"/>
                </a:solidFill>
                <a:effectLst/>
                <a:latin typeface="Roboto"/>
              </a:rPr>
              <a:t>Each individual non-master node in your cluster runs two processes:</a:t>
            </a:r>
          </a:p>
          <a:p>
            <a:pPr marL="742950" lvl="1" indent="-285750">
              <a:buFont typeface="Arial" panose="020B0604020202020204" pitchFamily="34" charset="0"/>
              <a:buChar char="•"/>
            </a:pPr>
            <a:r>
              <a:rPr lang="en-IN" b="1" i="0" u="none" strike="noStrike" dirty="0" err="1">
                <a:solidFill>
                  <a:srgbClr val="000000"/>
                </a:solidFill>
                <a:effectLst/>
                <a:latin typeface="Roboto"/>
                <a:hlinkClick r:id="rId2"/>
              </a:rPr>
              <a:t>kubelet</a:t>
            </a:r>
            <a:r>
              <a:rPr lang="en-IN" b="0" i="0" dirty="0">
                <a:solidFill>
                  <a:srgbClr val="000000"/>
                </a:solidFill>
                <a:effectLst/>
                <a:latin typeface="Roboto"/>
              </a:rPr>
              <a:t>, which communicates with the Kubernetes Master.</a:t>
            </a:r>
          </a:p>
          <a:p>
            <a:pPr marL="742950" lvl="1" indent="-285750">
              <a:buFont typeface="Arial" panose="020B0604020202020204" pitchFamily="34" charset="0"/>
              <a:buChar char="•"/>
            </a:pPr>
            <a:r>
              <a:rPr lang="en-IN" b="1" i="0" u="none" strike="noStrike" dirty="0" err="1">
                <a:solidFill>
                  <a:srgbClr val="000000"/>
                </a:solidFill>
                <a:effectLst/>
                <a:latin typeface="Roboto"/>
                <a:hlinkClick r:id="rId3"/>
              </a:rPr>
              <a:t>kube</a:t>
            </a:r>
            <a:r>
              <a:rPr lang="en-IN" b="1" i="0" u="none" strike="noStrike" dirty="0">
                <a:solidFill>
                  <a:srgbClr val="000000"/>
                </a:solidFill>
                <a:effectLst/>
                <a:latin typeface="Roboto"/>
                <a:hlinkClick r:id="rId3"/>
              </a:rPr>
              <a:t>-proxy</a:t>
            </a:r>
            <a:r>
              <a:rPr lang="en-IN" b="0" i="0" dirty="0">
                <a:solidFill>
                  <a:srgbClr val="000000"/>
                </a:solidFill>
                <a:effectLst/>
                <a:latin typeface="Roboto"/>
              </a:rPr>
              <a:t>, a network proxy which reflects Kubernetes networking services on each node.</a:t>
            </a:r>
          </a:p>
          <a:p>
            <a:br>
              <a:rPr lang="en-IN" dirty="0"/>
            </a:br>
            <a:endParaRPr lang="en-IN" dirty="0"/>
          </a:p>
        </p:txBody>
      </p:sp>
      <p:sp>
        <p:nvSpPr>
          <p:cNvPr id="3" name="Rectangle 2">
            <a:extLst>
              <a:ext uri="{FF2B5EF4-FFF2-40B4-BE49-F238E27FC236}">
                <a16:creationId xmlns:a16="http://schemas.microsoft.com/office/drawing/2014/main" id="{08D84B13-EB5C-4D28-97C1-0EF802A56158}"/>
              </a:ext>
            </a:extLst>
          </p:cNvPr>
          <p:cNvSpPr/>
          <p:nvPr/>
        </p:nvSpPr>
        <p:spPr>
          <a:xfrm>
            <a:off x="201336" y="316252"/>
            <a:ext cx="11333526" cy="923330"/>
          </a:xfrm>
          <a:prstGeom prst="rect">
            <a:avLst/>
          </a:prstGeom>
        </p:spPr>
        <p:txBody>
          <a:bodyPr wrap="square">
            <a:spAutoFit/>
          </a:bodyPr>
          <a:lstStyle/>
          <a:p>
            <a:r>
              <a:rPr lang="en-US" b="0" i="0" dirty="0">
                <a:solidFill>
                  <a:srgbClr val="000000"/>
                </a:solidFill>
                <a:effectLst/>
                <a:latin typeface="Roboto"/>
              </a:rPr>
              <a:t>The </a:t>
            </a:r>
            <a:r>
              <a:rPr lang="en-US" b="1" i="0" dirty="0">
                <a:solidFill>
                  <a:srgbClr val="000000"/>
                </a:solidFill>
                <a:effectLst/>
                <a:latin typeface="Roboto"/>
              </a:rPr>
              <a:t>Kubernetes Master</a:t>
            </a:r>
            <a:r>
              <a:rPr lang="en-US" b="0" i="0" dirty="0">
                <a:solidFill>
                  <a:srgbClr val="000000"/>
                </a:solidFill>
                <a:effectLst/>
                <a:latin typeface="Roboto"/>
              </a:rPr>
              <a:t> is a collection of three processes that run on a single node in your cluster, which is designated as the master node. Those processes are: </a:t>
            </a:r>
            <a:r>
              <a:rPr lang="en-US" b="0" i="0" u="none" strike="noStrike" dirty="0" err="1">
                <a:effectLst/>
                <a:latin typeface="Roboto"/>
                <a:hlinkClick r:id="rId4"/>
              </a:rPr>
              <a:t>kube-apiserver</a:t>
            </a:r>
            <a:r>
              <a:rPr lang="en-US" b="0" i="0" dirty="0">
                <a:solidFill>
                  <a:srgbClr val="000000"/>
                </a:solidFill>
                <a:effectLst/>
                <a:latin typeface="Roboto"/>
              </a:rPr>
              <a:t>, </a:t>
            </a:r>
            <a:r>
              <a:rPr lang="en-US" b="0" i="0" u="none" strike="noStrike" dirty="0" err="1">
                <a:effectLst/>
                <a:latin typeface="Roboto"/>
                <a:hlinkClick r:id="rId5"/>
              </a:rPr>
              <a:t>kube</a:t>
            </a:r>
            <a:r>
              <a:rPr lang="en-US" b="0" i="0" u="none" strike="noStrike" dirty="0">
                <a:effectLst/>
                <a:latin typeface="Roboto"/>
                <a:hlinkClick r:id="rId5"/>
              </a:rPr>
              <a:t>-controller-manager</a:t>
            </a:r>
            <a:r>
              <a:rPr lang="en-US" b="0" i="0" dirty="0">
                <a:solidFill>
                  <a:srgbClr val="000000"/>
                </a:solidFill>
                <a:effectLst/>
                <a:latin typeface="Roboto"/>
              </a:rPr>
              <a:t> and </a:t>
            </a:r>
            <a:r>
              <a:rPr lang="en-US" b="0" i="0" u="none" strike="noStrike" dirty="0" err="1">
                <a:effectLst/>
                <a:latin typeface="Roboto"/>
                <a:hlinkClick r:id="rId6"/>
              </a:rPr>
              <a:t>kube</a:t>
            </a:r>
            <a:r>
              <a:rPr lang="en-US" b="0" i="0" u="none" strike="noStrike" dirty="0">
                <a:effectLst/>
                <a:latin typeface="Roboto"/>
                <a:hlinkClick r:id="rId6"/>
              </a:rPr>
              <a:t>-scheduler</a:t>
            </a:r>
            <a:r>
              <a:rPr lang="en-US" b="0" i="0" dirty="0">
                <a:solidFill>
                  <a:srgbClr val="000000"/>
                </a:solidFill>
                <a:effectLst/>
                <a:latin typeface="Roboto"/>
              </a:rPr>
              <a:t>.</a:t>
            </a:r>
            <a:endParaRPr lang="en-IN" dirty="0"/>
          </a:p>
        </p:txBody>
      </p:sp>
    </p:spTree>
    <p:extLst>
      <p:ext uri="{BB962C8B-B14F-4D97-AF65-F5344CB8AC3E}">
        <p14:creationId xmlns:p14="http://schemas.microsoft.com/office/powerpoint/2010/main" val="2015979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674697-CCF7-4C73-8E97-9E95D7F242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3500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6FF54-E96F-4B7A-85F2-6C6C7FF6D6A4}"/>
              </a:ext>
            </a:extLst>
          </p:cNvPr>
          <p:cNvPicPr>
            <a:picLocks noChangeAspect="1"/>
          </p:cNvPicPr>
          <p:nvPr/>
        </p:nvPicPr>
        <p:blipFill>
          <a:blip r:embed="rId2"/>
          <a:stretch>
            <a:fillRect/>
          </a:stretch>
        </p:blipFill>
        <p:spPr>
          <a:xfrm>
            <a:off x="0" y="8389"/>
            <a:ext cx="12192000" cy="6858000"/>
          </a:xfrm>
          <a:prstGeom prst="rect">
            <a:avLst/>
          </a:prstGeom>
        </p:spPr>
      </p:pic>
    </p:spTree>
    <p:extLst>
      <p:ext uri="{BB962C8B-B14F-4D97-AF65-F5344CB8AC3E}">
        <p14:creationId xmlns:p14="http://schemas.microsoft.com/office/powerpoint/2010/main" val="2649506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1290BD-280B-40B5-A6EA-82A5D741A1F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1576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F186-8DAB-4AC0-BD85-311732501967}"/>
              </a:ext>
            </a:extLst>
          </p:cNvPr>
          <p:cNvPicPr>
            <a:picLocks noChangeAspect="1"/>
          </p:cNvPicPr>
          <p:nvPr/>
        </p:nvPicPr>
        <p:blipFill>
          <a:blip r:embed="rId2"/>
          <a:stretch>
            <a:fillRect/>
          </a:stretch>
        </p:blipFill>
        <p:spPr>
          <a:xfrm>
            <a:off x="0" y="41945"/>
            <a:ext cx="12192000" cy="6858000"/>
          </a:xfrm>
          <a:prstGeom prst="rect">
            <a:avLst/>
          </a:prstGeom>
        </p:spPr>
      </p:pic>
    </p:spTree>
    <p:extLst>
      <p:ext uri="{BB962C8B-B14F-4D97-AF65-F5344CB8AC3E}">
        <p14:creationId xmlns:p14="http://schemas.microsoft.com/office/powerpoint/2010/main" val="1390566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F8622A-5D75-4438-9301-14E8A2AD9047}"/>
              </a:ext>
            </a:extLst>
          </p:cNvPr>
          <p:cNvPicPr>
            <a:picLocks noChangeAspect="1"/>
          </p:cNvPicPr>
          <p:nvPr/>
        </p:nvPicPr>
        <p:blipFill>
          <a:blip r:embed="rId2"/>
          <a:stretch>
            <a:fillRect/>
          </a:stretch>
        </p:blipFill>
        <p:spPr>
          <a:xfrm>
            <a:off x="0" y="8389"/>
            <a:ext cx="12192000" cy="6858000"/>
          </a:xfrm>
          <a:prstGeom prst="rect">
            <a:avLst/>
          </a:prstGeom>
        </p:spPr>
      </p:pic>
    </p:spTree>
    <p:extLst>
      <p:ext uri="{BB962C8B-B14F-4D97-AF65-F5344CB8AC3E}">
        <p14:creationId xmlns:p14="http://schemas.microsoft.com/office/powerpoint/2010/main" val="292526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C993E6-A271-4EAD-85C1-9EE398E846FA}"/>
              </a:ext>
            </a:extLst>
          </p:cNvPr>
          <p:cNvPicPr>
            <a:picLocks noChangeAspect="1"/>
          </p:cNvPicPr>
          <p:nvPr/>
        </p:nvPicPr>
        <p:blipFill>
          <a:blip r:embed="rId2"/>
          <a:stretch>
            <a:fillRect/>
          </a:stretch>
        </p:blipFill>
        <p:spPr>
          <a:xfrm>
            <a:off x="0" y="16778"/>
            <a:ext cx="12192000" cy="6858000"/>
          </a:xfrm>
          <a:prstGeom prst="rect">
            <a:avLst/>
          </a:prstGeom>
        </p:spPr>
      </p:pic>
    </p:spTree>
    <p:extLst>
      <p:ext uri="{BB962C8B-B14F-4D97-AF65-F5344CB8AC3E}">
        <p14:creationId xmlns:p14="http://schemas.microsoft.com/office/powerpoint/2010/main" val="2315584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81ACB-7977-4CEC-A568-60EEEFA328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29390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305328-55AE-41D3-991C-B9A668A90F9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3362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69A404-8AC9-4C74-80D1-53085C3F9F1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3593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F1C1EE-71E1-4190-8832-626434B3D7F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6370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D55C27-6929-431C-84DD-026BF34FB221}"/>
              </a:ext>
            </a:extLst>
          </p:cNvPr>
          <p:cNvSpPr/>
          <p:nvPr/>
        </p:nvSpPr>
        <p:spPr>
          <a:xfrm>
            <a:off x="696285" y="2211678"/>
            <a:ext cx="11107024" cy="1754326"/>
          </a:xfrm>
          <a:prstGeom prst="rect">
            <a:avLst/>
          </a:prstGeom>
        </p:spPr>
        <p:txBody>
          <a:bodyPr wrap="square">
            <a:spAutoFit/>
          </a:bodyPr>
          <a:lstStyle/>
          <a:p>
            <a:r>
              <a:rPr lang="en-US" b="0" i="0" dirty="0">
                <a:solidFill>
                  <a:srgbClr val="000000"/>
                </a:solidFill>
                <a:effectLst/>
                <a:latin typeface="Roboto"/>
              </a:rPr>
              <a:t>The REST API is the fundamental fabric of Kubernetes. All operations and communications between components, and external user commands are REST API calls that the API Server handles. Consequently, everything in the Kubernetes platform is treated as an API object and has a corresponding entry in the </a:t>
            </a:r>
            <a:r>
              <a:rPr lang="en-US" b="0" i="0" u="none" strike="noStrike" dirty="0">
                <a:solidFill>
                  <a:srgbClr val="000000"/>
                </a:solidFill>
                <a:effectLst/>
                <a:latin typeface="Roboto"/>
                <a:hlinkClick r:id="rId2"/>
              </a:rPr>
              <a:t>API</a:t>
            </a:r>
            <a:r>
              <a:rPr lang="en-US" b="0" i="0" dirty="0">
                <a:solidFill>
                  <a:srgbClr val="000000"/>
                </a:solidFill>
                <a:effectLst/>
                <a:latin typeface="Roboto"/>
              </a:rPr>
              <a:t>.</a:t>
            </a:r>
          </a:p>
          <a:p>
            <a:r>
              <a:rPr lang="en-US" b="0" i="0" dirty="0">
                <a:solidFill>
                  <a:srgbClr val="000000"/>
                </a:solidFill>
                <a:effectLst/>
                <a:latin typeface="Roboto"/>
              </a:rPr>
              <a:t>Most operations can be performed through the </a:t>
            </a:r>
            <a:r>
              <a:rPr lang="en-US" b="0" i="0" u="none" strike="noStrike" dirty="0" err="1">
                <a:solidFill>
                  <a:srgbClr val="000000"/>
                </a:solidFill>
                <a:effectLst/>
                <a:latin typeface="Roboto"/>
                <a:hlinkClick r:id="rId3"/>
              </a:rPr>
              <a:t>kubectl</a:t>
            </a:r>
            <a:r>
              <a:rPr lang="en-US" b="0" i="0" dirty="0">
                <a:solidFill>
                  <a:srgbClr val="000000"/>
                </a:solidFill>
                <a:effectLst/>
                <a:latin typeface="Roboto"/>
              </a:rPr>
              <a:t> command-line interface or other command-line tools, such as </a:t>
            </a:r>
            <a:r>
              <a:rPr lang="en-US" b="0" i="0" u="none" strike="noStrike" dirty="0" err="1">
                <a:solidFill>
                  <a:srgbClr val="000000"/>
                </a:solidFill>
                <a:effectLst/>
                <a:latin typeface="Roboto"/>
                <a:hlinkClick r:id="rId4"/>
              </a:rPr>
              <a:t>kubeadm</a:t>
            </a:r>
            <a:r>
              <a:rPr lang="en-US" b="0" i="0" dirty="0">
                <a:solidFill>
                  <a:srgbClr val="000000"/>
                </a:solidFill>
                <a:effectLst/>
                <a:latin typeface="Roboto"/>
              </a:rPr>
              <a:t>, which in turn use the API. However, you can also access the API directly using REST calls</a:t>
            </a:r>
          </a:p>
        </p:txBody>
      </p:sp>
    </p:spTree>
    <p:extLst>
      <p:ext uri="{BB962C8B-B14F-4D97-AF65-F5344CB8AC3E}">
        <p14:creationId xmlns:p14="http://schemas.microsoft.com/office/powerpoint/2010/main" val="2186824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4BD95-6B85-4FB0-9DAB-0001D22A6A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17033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5672DC-F1D5-45EE-A61E-B235552D87C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62371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19AEE2-F5F2-4E0E-BDB3-D8DCF8E6F5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03378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05089-6F31-40D9-97AB-0A1BA3045ADB}"/>
              </a:ext>
            </a:extLst>
          </p:cNvPr>
          <p:cNvPicPr>
            <a:picLocks noChangeAspect="1"/>
          </p:cNvPicPr>
          <p:nvPr/>
        </p:nvPicPr>
        <p:blipFill>
          <a:blip r:embed="rId2"/>
          <a:stretch>
            <a:fillRect/>
          </a:stretch>
        </p:blipFill>
        <p:spPr>
          <a:xfrm>
            <a:off x="0" y="8389"/>
            <a:ext cx="12192000" cy="6858000"/>
          </a:xfrm>
          <a:prstGeom prst="rect">
            <a:avLst/>
          </a:prstGeom>
        </p:spPr>
      </p:pic>
    </p:spTree>
    <p:extLst>
      <p:ext uri="{BB962C8B-B14F-4D97-AF65-F5344CB8AC3E}">
        <p14:creationId xmlns:p14="http://schemas.microsoft.com/office/powerpoint/2010/main" val="3680109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651FD8-0F75-421C-B4AD-62C59F3A61F0}"/>
              </a:ext>
            </a:extLst>
          </p:cNvPr>
          <p:cNvPicPr>
            <a:picLocks noChangeAspect="1"/>
          </p:cNvPicPr>
          <p:nvPr/>
        </p:nvPicPr>
        <p:blipFill>
          <a:blip r:embed="rId2"/>
          <a:stretch>
            <a:fillRect/>
          </a:stretch>
        </p:blipFill>
        <p:spPr>
          <a:xfrm>
            <a:off x="0" y="8389"/>
            <a:ext cx="12192000" cy="6858000"/>
          </a:xfrm>
          <a:prstGeom prst="rect">
            <a:avLst/>
          </a:prstGeom>
        </p:spPr>
      </p:pic>
    </p:spTree>
    <p:extLst>
      <p:ext uri="{BB962C8B-B14F-4D97-AF65-F5344CB8AC3E}">
        <p14:creationId xmlns:p14="http://schemas.microsoft.com/office/powerpoint/2010/main" val="1575389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3CE8A-37A2-4B22-B78F-04F6F7E1BDD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6154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6D7D8C-0C59-4827-B86E-E9226BC5CBB2}"/>
              </a:ext>
            </a:extLst>
          </p:cNvPr>
          <p:cNvPicPr>
            <a:picLocks noChangeAspect="1"/>
          </p:cNvPicPr>
          <p:nvPr/>
        </p:nvPicPr>
        <p:blipFill>
          <a:blip r:embed="rId2"/>
          <a:stretch>
            <a:fillRect/>
          </a:stretch>
        </p:blipFill>
        <p:spPr>
          <a:xfrm>
            <a:off x="0" y="16778"/>
            <a:ext cx="12192000" cy="6858000"/>
          </a:xfrm>
          <a:prstGeom prst="rect">
            <a:avLst/>
          </a:prstGeom>
        </p:spPr>
      </p:pic>
    </p:spTree>
    <p:extLst>
      <p:ext uri="{BB962C8B-B14F-4D97-AF65-F5344CB8AC3E}">
        <p14:creationId xmlns:p14="http://schemas.microsoft.com/office/powerpoint/2010/main" val="3497047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8DEAD8-71E9-4E9C-A74D-0A3E74C8AB0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15480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08FD38-F2D6-4A44-B8F2-A87B5812E7F7}"/>
              </a:ext>
            </a:extLst>
          </p:cNvPr>
          <p:cNvPicPr>
            <a:picLocks noChangeAspect="1"/>
          </p:cNvPicPr>
          <p:nvPr/>
        </p:nvPicPr>
        <p:blipFill>
          <a:blip r:embed="rId2"/>
          <a:stretch>
            <a:fillRect/>
          </a:stretch>
        </p:blipFill>
        <p:spPr>
          <a:xfrm>
            <a:off x="0" y="8389"/>
            <a:ext cx="12192000" cy="6858000"/>
          </a:xfrm>
          <a:prstGeom prst="rect">
            <a:avLst/>
          </a:prstGeom>
        </p:spPr>
      </p:pic>
    </p:spTree>
    <p:extLst>
      <p:ext uri="{BB962C8B-B14F-4D97-AF65-F5344CB8AC3E}">
        <p14:creationId xmlns:p14="http://schemas.microsoft.com/office/powerpoint/2010/main" val="2762142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C18D6B-6B68-4CD0-9926-38F4E84A83B1}"/>
              </a:ext>
            </a:extLst>
          </p:cNvPr>
          <p:cNvPicPr>
            <a:picLocks noChangeAspect="1"/>
          </p:cNvPicPr>
          <p:nvPr/>
        </p:nvPicPr>
        <p:blipFill>
          <a:blip r:embed="rId2"/>
          <a:stretch>
            <a:fillRect/>
          </a:stretch>
        </p:blipFill>
        <p:spPr>
          <a:xfrm>
            <a:off x="0" y="8389"/>
            <a:ext cx="12192000" cy="6858000"/>
          </a:xfrm>
          <a:prstGeom prst="rect">
            <a:avLst/>
          </a:prstGeom>
        </p:spPr>
      </p:pic>
    </p:spTree>
    <p:extLst>
      <p:ext uri="{BB962C8B-B14F-4D97-AF65-F5344CB8AC3E}">
        <p14:creationId xmlns:p14="http://schemas.microsoft.com/office/powerpoint/2010/main" val="81387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onents of Kubernetes">
            <a:extLst>
              <a:ext uri="{FF2B5EF4-FFF2-40B4-BE49-F238E27FC236}">
                <a16:creationId xmlns:a16="http://schemas.microsoft.com/office/drawing/2014/main" id="{8BE19C83-AF0F-4C90-B929-90E9238CF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4525"/>
            <a:ext cx="12192000" cy="556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356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0C3973-B3D5-45C6-9167-04B728D6D0E2}"/>
              </a:ext>
            </a:extLst>
          </p:cNvPr>
          <p:cNvPicPr>
            <a:picLocks noChangeAspect="1"/>
          </p:cNvPicPr>
          <p:nvPr/>
        </p:nvPicPr>
        <p:blipFill>
          <a:blip r:embed="rId2"/>
          <a:stretch>
            <a:fillRect/>
          </a:stretch>
        </p:blipFill>
        <p:spPr>
          <a:xfrm>
            <a:off x="0" y="8389"/>
            <a:ext cx="12192000" cy="6858000"/>
          </a:xfrm>
          <a:prstGeom prst="rect">
            <a:avLst/>
          </a:prstGeom>
        </p:spPr>
      </p:pic>
    </p:spTree>
    <p:extLst>
      <p:ext uri="{BB962C8B-B14F-4D97-AF65-F5344CB8AC3E}">
        <p14:creationId xmlns:p14="http://schemas.microsoft.com/office/powerpoint/2010/main" val="2493110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685029-261B-402B-A379-0F2309EBE7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593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D9D078-DD13-4434-91B4-21B419344BA4}"/>
              </a:ext>
            </a:extLst>
          </p:cNvPr>
          <p:cNvPicPr>
            <a:picLocks noChangeAspect="1"/>
          </p:cNvPicPr>
          <p:nvPr/>
        </p:nvPicPr>
        <p:blipFill>
          <a:blip r:embed="rId2"/>
          <a:stretch>
            <a:fillRect/>
          </a:stretch>
        </p:blipFill>
        <p:spPr>
          <a:xfrm>
            <a:off x="-8389" y="8389"/>
            <a:ext cx="12192000" cy="6858000"/>
          </a:xfrm>
          <a:prstGeom prst="rect">
            <a:avLst/>
          </a:prstGeom>
        </p:spPr>
      </p:pic>
    </p:spTree>
    <p:extLst>
      <p:ext uri="{BB962C8B-B14F-4D97-AF65-F5344CB8AC3E}">
        <p14:creationId xmlns:p14="http://schemas.microsoft.com/office/powerpoint/2010/main" val="2771415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18B429-22BA-416F-9DD6-C7697AD2958D}"/>
              </a:ext>
            </a:extLst>
          </p:cNvPr>
          <p:cNvPicPr>
            <a:picLocks noChangeAspect="1"/>
          </p:cNvPicPr>
          <p:nvPr/>
        </p:nvPicPr>
        <p:blipFill>
          <a:blip r:embed="rId2"/>
          <a:stretch>
            <a:fillRect/>
          </a:stretch>
        </p:blipFill>
        <p:spPr>
          <a:xfrm>
            <a:off x="0" y="33556"/>
            <a:ext cx="12192000" cy="6858000"/>
          </a:xfrm>
          <a:prstGeom prst="rect">
            <a:avLst/>
          </a:prstGeom>
        </p:spPr>
      </p:pic>
    </p:spTree>
    <p:extLst>
      <p:ext uri="{BB962C8B-B14F-4D97-AF65-F5344CB8AC3E}">
        <p14:creationId xmlns:p14="http://schemas.microsoft.com/office/powerpoint/2010/main" val="1887301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AE536-4B59-4F66-87E3-1331C119C5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6229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B5AABD-CC0B-4FD7-ADA6-F097EE65C4F5}"/>
              </a:ext>
            </a:extLst>
          </p:cNvPr>
          <p:cNvPicPr>
            <a:picLocks noChangeAspect="1"/>
          </p:cNvPicPr>
          <p:nvPr/>
        </p:nvPicPr>
        <p:blipFill>
          <a:blip r:embed="rId2"/>
          <a:stretch>
            <a:fillRect/>
          </a:stretch>
        </p:blipFill>
        <p:spPr>
          <a:xfrm>
            <a:off x="0" y="8389"/>
            <a:ext cx="12192000" cy="6858000"/>
          </a:xfrm>
          <a:prstGeom prst="rect">
            <a:avLst/>
          </a:prstGeom>
        </p:spPr>
      </p:pic>
    </p:spTree>
    <p:extLst>
      <p:ext uri="{BB962C8B-B14F-4D97-AF65-F5344CB8AC3E}">
        <p14:creationId xmlns:p14="http://schemas.microsoft.com/office/powerpoint/2010/main" val="3927055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DEFC89-B366-4B5F-9D61-FD87E8AAF696}"/>
              </a:ext>
            </a:extLst>
          </p:cNvPr>
          <p:cNvPicPr>
            <a:picLocks noChangeAspect="1"/>
          </p:cNvPicPr>
          <p:nvPr/>
        </p:nvPicPr>
        <p:blipFill>
          <a:blip r:embed="rId2"/>
          <a:stretch>
            <a:fillRect/>
          </a:stretch>
        </p:blipFill>
        <p:spPr>
          <a:xfrm>
            <a:off x="0" y="8389"/>
            <a:ext cx="12192000" cy="6858000"/>
          </a:xfrm>
          <a:prstGeom prst="rect">
            <a:avLst/>
          </a:prstGeom>
        </p:spPr>
      </p:pic>
    </p:spTree>
    <p:extLst>
      <p:ext uri="{BB962C8B-B14F-4D97-AF65-F5344CB8AC3E}">
        <p14:creationId xmlns:p14="http://schemas.microsoft.com/office/powerpoint/2010/main" val="2384584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619ED-57B9-446D-9497-0F868BB3ADB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03592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ADA40F-8711-4222-AC93-8D10F607B2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8620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1BB941-CBF5-4155-80B7-DC2CCA9A57F4}"/>
              </a:ext>
            </a:extLst>
          </p:cNvPr>
          <p:cNvPicPr>
            <a:picLocks noChangeAspect="1"/>
          </p:cNvPicPr>
          <p:nvPr/>
        </p:nvPicPr>
        <p:blipFill>
          <a:blip r:embed="rId2"/>
          <a:stretch>
            <a:fillRect/>
          </a:stretch>
        </p:blipFill>
        <p:spPr>
          <a:xfrm>
            <a:off x="0" y="226598"/>
            <a:ext cx="12192000" cy="6404803"/>
          </a:xfrm>
          <a:prstGeom prst="rect">
            <a:avLst/>
          </a:prstGeom>
        </p:spPr>
      </p:pic>
    </p:spTree>
    <p:extLst>
      <p:ext uri="{BB962C8B-B14F-4D97-AF65-F5344CB8AC3E}">
        <p14:creationId xmlns:p14="http://schemas.microsoft.com/office/powerpoint/2010/main" val="114747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DF86669-3B34-416D-9FD5-FB0274185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0"/>
            <a:ext cx="10293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7480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4A2CCD-1F59-44A9-8E5B-48B181B56980}"/>
              </a:ext>
            </a:extLst>
          </p:cNvPr>
          <p:cNvPicPr>
            <a:picLocks noChangeAspect="1"/>
          </p:cNvPicPr>
          <p:nvPr/>
        </p:nvPicPr>
        <p:blipFill>
          <a:blip r:embed="rId2"/>
          <a:stretch>
            <a:fillRect/>
          </a:stretch>
        </p:blipFill>
        <p:spPr>
          <a:xfrm>
            <a:off x="0" y="1028643"/>
            <a:ext cx="12192000" cy="4800713"/>
          </a:xfrm>
          <a:prstGeom prst="rect">
            <a:avLst/>
          </a:prstGeom>
        </p:spPr>
      </p:pic>
    </p:spTree>
    <p:extLst>
      <p:ext uri="{BB962C8B-B14F-4D97-AF65-F5344CB8AC3E}">
        <p14:creationId xmlns:p14="http://schemas.microsoft.com/office/powerpoint/2010/main" val="2879857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5A2886-B660-4223-A573-C99613E1A956}"/>
              </a:ext>
            </a:extLst>
          </p:cNvPr>
          <p:cNvPicPr>
            <a:picLocks noChangeAspect="1"/>
          </p:cNvPicPr>
          <p:nvPr/>
        </p:nvPicPr>
        <p:blipFill>
          <a:blip r:embed="rId2"/>
          <a:stretch>
            <a:fillRect/>
          </a:stretch>
        </p:blipFill>
        <p:spPr>
          <a:xfrm>
            <a:off x="312585" y="293615"/>
            <a:ext cx="10564878" cy="947956"/>
          </a:xfrm>
          <a:prstGeom prst="rect">
            <a:avLst/>
          </a:prstGeom>
        </p:spPr>
      </p:pic>
      <p:pic>
        <p:nvPicPr>
          <p:cNvPr id="5" name="Picture 4">
            <a:extLst>
              <a:ext uri="{FF2B5EF4-FFF2-40B4-BE49-F238E27FC236}">
                <a16:creationId xmlns:a16="http://schemas.microsoft.com/office/drawing/2014/main" id="{046311B5-CDD9-4B8E-BCC8-6F5297982C2E}"/>
              </a:ext>
            </a:extLst>
          </p:cNvPr>
          <p:cNvPicPr>
            <a:picLocks noChangeAspect="1"/>
          </p:cNvPicPr>
          <p:nvPr/>
        </p:nvPicPr>
        <p:blipFill>
          <a:blip r:embed="rId3"/>
          <a:stretch>
            <a:fillRect/>
          </a:stretch>
        </p:blipFill>
        <p:spPr>
          <a:xfrm>
            <a:off x="312585" y="1426391"/>
            <a:ext cx="3581400" cy="4743450"/>
          </a:xfrm>
          <a:prstGeom prst="rect">
            <a:avLst/>
          </a:prstGeom>
        </p:spPr>
      </p:pic>
      <p:pic>
        <p:nvPicPr>
          <p:cNvPr id="7" name="Picture 6">
            <a:extLst>
              <a:ext uri="{FF2B5EF4-FFF2-40B4-BE49-F238E27FC236}">
                <a16:creationId xmlns:a16="http://schemas.microsoft.com/office/drawing/2014/main" id="{8D67AB4F-A68A-4745-AB1B-5BE5744605ED}"/>
              </a:ext>
            </a:extLst>
          </p:cNvPr>
          <p:cNvPicPr>
            <a:picLocks noChangeAspect="1"/>
          </p:cNvPicPr>
          <p:nvPr/>
        </p:nvPicPr>
        <p:blipFill>
          <a:blip r:embed="rId4"/>
          <a:stretch>
            <a:fillRect/>
          </a:stretch>
        </p:blipFill>
        <p:spPr>
          <a:xfrm>
            <a:off x="4029075" y="1426391"/>
            <a:ext cx="2066925" cy="257175"/>
          </a:xfrm>
          <a:prstGeom prst="rect">
            <a:avLst/>
          </a:prstGeom>
        </p:spPr>
      </p:pic>
      <p:pic>
        <p:nvPicPr>
          <p:cNvPr id="9" name="Picture 8">
            <a:extLst>
              <a:ext uri="{FF2B5EF4-FFF2-40B4-BE49-F238E27FC236}">
                <a16:creationId xmlns:a16="http://schemas.microsoft.com/office/drawing/2014/main" id="{58C45F56-BDEB-4627-B1B5-D99DD63F0C94}"/>
              </a:ext>
            </a:extLst>
          </p:cNvPr>
          <p:cNvPicPr>
            <a:picLocks noChangeAspect="1"/>
          </p:cNvPicPr>
          <p:nvPr/>
        </p:nvPicPr>
        <p:blipFill>
          <a:blip r:embed="rId5"/>
          <a:stretch>
            <a:fillRect/>
          </a:stretch>
        </p:blipFill>
        <p:spPr>
          <a:xfrm>
            <a:off x="4029075" y="1868386"/>
            <a:ext cx="2324100" cy="209550"/>
          </a:xfrm>
          <a:prstGeom prst="rect">
            <a:avLst/>
          </a:prstGeom>
        </p:spPr>
      </p:pic>
      <p:pic>
        <p:nvPicPr>
          <p:cNvPr id="11" name="Picture 10">
            <a:extLst>
              <a:ext uri="{FF2B5EF4-FFF2-40B4-BE49-F238E27FC236}">
                <a16:creationId xmlns:a16="http://schemas.microsoft.com/office/drawing/2014/main" id="{4116959D-5919-4B38-BBBA-F26A281106B2}"/>
              </a:ext>
            </a:extLst>
          </p:cNvPr>
          <p:cNvPicPr>
            <a:picLocks noChangeAspect="1"/>
          </p:cNvPicPr>
          <p:nvPr/>
        </p:nvPicPr>
        <p:blipFill>
          <a:blip r:embed="rId6"/>
          <a:stretch>
            <a:fillRect/>
          </a:stretch>
        </p:blipFill>
        <p:spPr>
          <a:xfrm>
            <a:off x="4029075" y="2302691"/>
            <a:ext cx="3267075" cy="3867150"/>
          </a:xfrm>
          <a:prstGeom prst="rect">
            <a:avLst/>
          </a:prstGeom>
        </p:spPr>
      </p:pic>
    </p:spTree>
    <p:extLst>
      <p:ext uri="{BB962C8B-B14F-4D97-AF65-F5344CB8AC3E}">
        <p14:creationId xmlns:p14="http://schemas.microsoft.com/office/powerpoint/2010/main" val="1780884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CBC918-BCC3-411E-83A3-8569884845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905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85CEA5-1A7A-4EF3-8F55-3AB1F00E7AD9}"/>
              </a:ext>
            </a:extLst>
          </p:cNvPr>
          <p:cNvPicPr>
            <a:picLocks noChangeAspect="1"/>
          </p:cNvPicPr>
          <p:nvPr/>
        </p:nvPicPr>
        <p:blipFill>
          <a:blip r:embed="rId2"/>
          <a:stretch>
            <a:fillRect/>
          </a:stretch>
        </p:blipFill>
        <p:spPr>
          <a:xfrm>
            <a:off x="1905972" y="0"/>
            <a:ext cx="8380056" cy="6858000"/>
          </a:xfrm>
          <a:prstGeom prst="rect">
            <a:avLst/>
          </a:prstGeom>
        </p:spPr>
      </p:pic>
    </p:spTree>
    <p:extLst>
      <p:ext uri="{BB962C8B-B14F-4D97-AF65-F5344CB8AC3E}">
        <p14:creationId xmlns:p14="http://schemas.microsoft.com/office/powerpoint/2010/main" val="2033027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6126D-325E-49CD-B3A9-2B645AD4C4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313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AD107-5394-43F1-9268-6D4D5B770D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01009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933CE7-2D0C-47E1-AF34-02C8F43C1DD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339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38CFC-E5C2-455C-9631-C43B5B8682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1765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FD885-3787-408D-9B81-E5670A48CC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2761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8E8EA6-4F88-49E6-990D-947B311CF6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237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3B06FC-1118-43E6-BA54-1777FCCFEFA6}"/>
              </a:ext>
            </a:extLst>
          </p:cNvPr>
          <p:cNvSpPr/>
          <p:nvPr/>
        </p:nvSpPr>
        <p:spPr>
          <a:xfrm>
            <a:off x="900417" y="584859"/>
            <a:ext cx="8017079" cy="933547"/>
          </a:xfrm>
          <a:prstGeom prst="rect">
            <a:avLst/>
          </a:prstGeom>
        </p:spPr>
        <p:txBody>
          <a:bodyPr wrap="square">
            <a:spAutoFit/>
          </a:bodyPr>
          <a:lstStyle/>
          <a:p>
            <a:r>
              <a:rPr lang="en-US" b="0" i="0" dirty="0">
                <a:effectLst/>
                <a:latin typeface="medium-content-serif-font"/>
              </a:rPr>
              <a:t>A Kubernetes cluster consists of two main components:</a:t>
            </a:r>
          </a:p>
          <a:p>
            <a:pPr>
              <a:buFont typeface="+mj-lt"/>
              <a:buAutoNum type="arabicPeriod"/>
            </a:pPr>
            <a:r>
              <a:rPr lang="en-US" b="0" i="0" dirty="0">
                <a:effectLst/>
                <a:latin typeface="medium-content-serif-font"/>
              </a:rPr>
              <a:t>Master (Control Plane)</a:t>
            </a:r>
          </a:p>
          <a:p>
            <a:pPr>
              <a:buFont typeface="+mj-lt"/>
              <a:buAutoNum type="arabicPeriod"/>
            </a:pPr>
            <a:r>
              <a:rPr lang="en-US" b="0" i="0" dirty="0">
                <a:effectLst/>
                <a:latin typeface="medium-content-serif-font"/>
              </a:rPr>
              <a:t>Worker Nodes.</a:t>
            </a:r>
          </a:p>
        </p:txBody>
      </p:sp>
      <p:sp>
        <p:nvSpPr>
          <p:cNvPr id="3" name="Rectangle 2">
            <a:extLst>
              <a:ext uri="{FF2B5EF4-FFF2-40B4-BE49-F238E27FC236}">
                <a16:creationId xmlns:a16="http://schemas.microsoft.com/office/drawing/2014/main" id="{E411FB43-4333-42B6-824B-092E2BE256BA}"/>
              </a:ext>
            </a:extLst>
          </p:cNvPr>
          <p:cNvSpPr/>
          <p:nvPr/>
        </p:nvSpPr>
        <p:spPr>
          <a:xfrm>
            <a:off x="900417" y="1989775"/>
            <a:ext cx="10592500" cy="1754326"/>
          </a:xfrm>
          <a:prstGeom prst="rect">
            <a:avLst/>
          </a:prstGeom>
        </p:spPr>
        <p:txBody>
          <a:bodyPr wrap="square">
            <a:spAutoFit/>
          </a:bodyPr>
          <a:lstStyle/>
          <a:p>
            <a:r>
              <a:rPr lang="en-US" b="0" i="0" dirty="0">
                <a:effectLst/>
                <a:latin typeface="medium-content-serif-font"/>
              </a:rPr>
              <a:t>Control Plane has following components. These components are responsible for maintaining the state of the cluster:</a:t>
            </a:r>
          </a:p>
          <a:p>
            <a:pPr>
              <a:buFont typeface="+mj-lt"/>
              <a:buAutoNum type="arabicPeriod"/>
            </a:pPr>
            <a:r>
              <a:rPr lang="en-US" b="0" i="0" dirty="0" err="1">
                <a:effectLst/>
                <a:latin typeface="medium-content-serif-font"/>
              </a:rPr>
              <a:t>etcd</a:t>
            </a:r>
            <a:r>
              <a:rPr lang="en-US" b="0" i="0" dirty="0">
                <a:effectLst/>
                <a:latin typeface="medium-content-serif-font"/>
              </a:rPr>
              <a:t> distributed key value store.</a:t>
            </a:r>
          </a:p>
          <a:p>
            <a:pPr>
              <a:buFont typeface="+mj-lt"/>
              <a:buAutoNum type="arabicPeriod"/>
            </a:pPr>
            <a:r>
              <a:rPr lang="en-US" b="0" i="0" dirty="0">
                <a:effectLst/>
                <a:latin typeface="medium-content-serif-font"/>
              </a:rPr>
              <a:t>API Server.</a:t>
            </a:r>
          </a:p>
          <a:p>
            <a:pPr>
              <a:buFont typeface="+mj-lt"/>
              <a:buAutoNum type="arabicPeriod"/>
            </a:pPr>
            <a:r>
              <a:rPr lang="en-US" b="0" i="0" dirty="0">
                <a:effectLst/>
                <a:latin typeface="medium-content-serif-font"/>
              </a:rPr>
              <a:t>Controller Manager</a:t>
            </a:r>
          </a:p>
          <a:p>
            <a:pPr>
              <a:buFont typeface="+mj-lt"/>
              <a:buAutoNum type="arabicPeriod"/>
            </a:pPr>
            <a:r>
              <a:rPr lang="en-US" b="0" i="0" dirty="0">
                <a:effectLst/>
                <a:latin typeface="medium-content-serif-font"/>
              </a:rPr>
              <a:t>Scheduler</a:t>
            </a:r>
          </a:p>
        </p:txBody>
      </p:sp>
      <p:sp>
        <p:nvSpPr>
          <p:cNvPr id="4" name="Rectangle 1">
            <a:extLst>
              <a:ext uri="{FF2B5EF4-FFF2-40B4-BE49-F238E27FC236}">
                <a16:creationId xmlns:a16="http://schemas.microsoft.com/office/drawing/2014/main" id="{73458496-BA16-4B3D-8085-21DF5FD98470}"/>
              </a:ext>
            </a:extLst>
          </p:cNvPr>
          <p:cNvSpPr>
            <a:spLocks noChangeArrowheads="1"/>
          </p:cNvSpPr>
          <p:nvPr/>
        </p:nvSpPr>
        <p:spPr bwMode="auto">
          <a:xfrm>
            <a:off x="964735" y="4032601"/>
            <a:ext cx="885877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edium-content-serif-font"/>
              </a:rPr>
              <a:t>Every </a:t>
            </a:r>
            <a:r>
              <a:rPr kumimoji="0" lang="en-US" altLang="en-US" b="0" i="0" u="none" strike="noStrike" cap="none" normalizeH="0" baseline="0" dirty="0">
                <a:ln>
                  <a:noFill/>
                </a:ln>
                <a:solidFill>
                  <a:schemeClr val="tx1"/>
                </a:solidFill>
                <a:effectLst/>
                <a:latin typeface="Menlo"/>
              </a:rPr>
              <a:t>worker</a:t>
            </a:r>
            <a:r>
              <a:rPr kumimoji="0" lang="en-US" altLang="en-US" b="0" i="0" u="none" strike="noStrike" cap="none" normalizeH="0" baseline="0" dirty="0">
                <a:ln>
                  <a:noFill/>
                </a:ln>
                <a:solidFill>
                  <a:schemeClr val="tx1"/>
                </a:solidFill>
                <a:effectLst/>
                <a:latin typeface="medium-content-serif-font"/>
              </a:rPr>
              <a:t> </a:t>
            </a:r>
            <a:r>
              <a:rPr kumimoji="0" lang="en-US" altLang="en-US" b="0" i="0" u="none" strike="noStrike" cap="none" normalizeH="0" baseline="0" dirty="0">
                <a:ln>
                  <a:noFill/>
                </a:ln>
                <a:solidFill>
                  <a:schemeClr val="tx1"/>
                </a:solidFill>
                <a:effectLst/>
                <a:latin typeface="Menlo"/>
              </a:rPr>
              <a:t>node</a:t>
            </a:r>
            <a:r>
              <a:rPr kumimoji="0" lang="en-US" altLang="en-US" b="0" i="0" u="none" strike="noStrike" cap="none" normalizeH="0" baseline="0" dirty="0">
                <a:ln>
                  <a:noFill/>
                </a:ln>
                <a:solidFill>
                  <a:schemeClr val="tx1"/>
                </a:solidFill>
                <a:effectLst/>
                <a:latin typeface="medium-content-serif-font"/>
              </a:rPr>
              <a:t> consists of the following components. These components are responsible for deploying and running the application containers.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err="1">
                <a:ln>
                  <a:noFill/>
                </a:ln>
                <a:solidFill>
                  <a:schemeClr val="tx1"/>
                </a:solidFill>
                <a:effectLst/>
                <a:latin typeface="medium-content-serif-font"/>
              </a:rPr>
              <a:t>Kubelet</a:t>
            </a:r>
            <a:endParaRPr kumimoji="0" lang="en-US" altLang="en-US" b="0" i="0" u="none" strike="noStrike" cap="none" normalizeH="0" baseline="0" dirty="0">
              <a:ln>
                <a:noFill/>
              </a:ln>
              <a:solidFill>
                <a:schemeClr val="tx1"/>
              </a:solidFill>
              <a:effectLst/>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0" i="0" u="none" strike="noStrike" cap="none" normalizeH="0" baseline="0" dirty="0">
                <a:ln>
                  <a:noFill/>
                </a:ln>
                <a:solidFill>
                  <a:schemeClr val="tx1"/>
                </a:solidFill>
                <a:effectLst/>
                <a:latin typeface="medium-content-serif-font"/>
              </a:rPr>
              <a:t>Container Runtime (Docker)</a:t>
            </a:r>
            <a:endParaRPr kumimoji="0" lang="en-US" altLang="en-US" b="0"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61941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89A17FA-4273-40C2-BB5C-FC0184EC3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863" y="98692"/>
            <a:ext cx="11292395" cy="6826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4361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6064CD-B92D-4AF7-B281-0F3B640A1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745222"/>
            <a:ext cx="97536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2593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376353-C336-4F78-862B-A4AF4332E38E}"/>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7228862-7CBF-4D8A-A04E-17D7D2B36AD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631876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7573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85CEA5-1A7A-4EF3-8F55-3AB1F00E7AD9}"/>
              </a:ext>
            </a:extLst>
          </p:cNvPr>
          <p:cNvPicPr>
            <a:picLocks noChangeAspect="1"/>
          </p:cNvPicPr>
          <p:nvPr/>
        </p:nvPicPr>
        <p:blipFill>
          <a:blip r:embed="rId2"/>
          <a:stretch>
            <a:fillRect/>
          </a:stretch>
        </p:blipFill>
        <p:spPr>
          <a:xfrm>
            <a:off x="1905972" y="0"/>
            <a:ext cx="8380056" cy="6858000"/>
          </a:xfrm>
          <a:prstGeom prst="rect">
            <a:avLst/>
          </a:prstGeom>
        </p:spPr>
      </p:pic>
    </p:spTree>
    <p:extLst>
      <p:ext uri="{BB962C8B-B14F-4D97-AF65-F5344CB8AC3E}">
        <p14:creationId xmlns:p14="http://schemas.microsoft.com/office/powerpoint/2010/main" val="6283566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ra Node Pod Network - Kubernetes Networking - Edureka">
            <a:extLst>
              <a:ext uri="{FF2B5EF4-FFF2-40B4-BE49-F238E27FC236}">
                <a16:creationId xmlns:a16="http://schemas.microsoft.com/office/drawing/2014/main" id="{BDB36945-399F-438B-8CC5-661D91CB5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900" y="0"/>
            <a:ext cx="6680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733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er Node Pod Network - Kubernetes Networking - Edureka">
            <a:extLst>
              <a:ext uri="{FF2B5EF4-FFF2-40B4-BE49-F238E27FC236}">
                <a16:creationId xmlns:a16="http://schemas.microsoft.com/office/drawing/2014/main" id="{C7F40ADF-547B-480E-B9A1-424471CF4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72" y="359150"/>
            <a:ext cx="10932210" cy="649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336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B1B7B-6D17-4086-BDC0-91FBB3DE9E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96238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77B648-6F65-43B0-B7AB-3A20649895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089381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9BDD4-2231-4C6E-8696-6D88A15A34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0166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83D998-DA43-49E3-AC3A-D37EDD252320}"/>
              </a:ext>
            </a:extLst>
          </p:cNvPr>
          <p:cNvSpPr/>
          <p:nvPr/>
        </p:nvSpPr>
        <p:spPr>
          <a:xfrm>
            <a:off x="595618" y="265432"/>
            <a:ext cx="11174136" cy="2308324"/>
          </a:xfrm>
          <a:prstGeom prst="rect">
            <a:avLst/>
          </a:prstGeom>
        </p:spPr>
        <p:txBody>
          <a:bodyPr wrap="square">
            <a:spAutoFit/>
          </a:bodyPr>
          <a:lstStyle/>
          <a:p>
            <a:r>
              <a:rPr lang="en-US" b="0" i="0" dirty="0" err="1">
                <a:solidFill>
                  <a:srgbClr val="000000"/>
                </a:solidFill>
                <a:effectLst/>
                <a:latin typeface="Roboto"/>
              </a:rPr>
              <a:t>kube-apiserver</a:t>
            </a:r>
            <a:endParaRPr lang="en-US" b="0" i="0" dirty="0">
              <a:solidFill>
                <a:srgbClr val="000000"/>
              </a:solidFill>
              <a:effectLst/>
              <a:latin typeface="Roboto"/>
            </a:endParaRPr>
          </a:p>
          <a:p>
            <a:r>
              <a:rPr lang="en-US" b="0" i="0" dirty="0">
                <a:solidFill>
                  <a:srgbClr val="000000"/>
                </a:solidFill>
                <a:effectLst/>
                <a:latin typeface="Roboto"/>
              </a:rPr>
              <a:t>The API server is a component of the Kubernetes </a:t>
            </a:r>
            <a:r>
              <a:rPr lang="en-US" b="0" i="0" u="none" strike="noStrike" dirty="0">
                <a:solidFill>
                  <a:srgbClr val="000000"/>
                </a:solidFill>
                <a:effectLst/>
                <a:latin typeface="Roboto"/>
                <a:hlinkClick r:id="rId2"/>
              </a:rPr>
              <a:t>control plane</a:t>
            </a:r>
            <a:r>
              <a:rPr lang="en-US" b="0" i="0" dirty="0">
                <a:solidFill>
                  <a:srgbClr val="000000"/>
                </a:solidFill>
                <a:effectLst/>
                <a:latin typeface="Roboto"/>
              </a:rPr>
              <a:t> that exposes the Kubernetes API. The API server is the front end for the Kubernetes control plane.</a:t>
            </a:r>
          </a:p>
          <a:p>
            <a:r>
              <a:rPr lang="en-US" b="0" i="0" dirty="0">
                <a:solidFill>
                  <a:srgbClr val="000000"/>
                </a:solidFill>
                <a:effectLst/>
                <a:latin typeface="Roboto"/>
              </a:rPr>
              <a:t>The main implementation of a Kubernetes API server is </a:t>
            </a:r>
            <a:r>
              <a:rPr lang="en-US" b="0" i="0" u="none" strike="noStrike" dirty="0" err="1">
                <a:solidFill>
                  <a:srgbClr val="000000"/>
                </a:solidFill>
                <a:effectLst/>
                <a:latin typeface="Roboto"/>
                <a:hlinkClick r:id="rId3"/>
              </a:rPr>
              <a:t>kube-apiserver</a:t>
            </a:r>
            <a:r>
              <a:rPr lang="en-US" b="0" i="0" dirty="0">
                <a:solidFill>
                  <a:srgbClr val="000000"/>
                </a:solidFill>
                <a:effectLst/>
                <a:latin typeface="Roboto"/>
              </a:rPr>
              <a:t>. </a:t>
            </a:r>
            <a:r>
              <a:rPr lang="en-US" b="0" i="0" dirty="0" err="1">
                <a:solidFill>
                  <a:srgbClr val="000000"/>
                </a:solidFill>
                <a:effectLst/>
                <a:latin typeface="Roboto"/>
              </a:rPr>
              <a:t>kube-apiserver</a:t>
            </a:r>
            <a:r>
              <a:rPr lang="en-US" b="0" i="0" dirty="0">
                <a:solidFill>
                  <a:srgbClr val="000000"/>
                </a:solidFill>
                <a:effectLst/>
                <a:latin typeface="Roboto"/>
              </a:rPr>
              <a:t> is designed to scale horizontally—that is, it scales by deploying more instances. You can run several instances of </a:t>
            </a:r>
            <a:r>
              <a:rPr lang="en-US" b="0" i="0" dirty="0" err="1">
                <a:solidFill>
                  <a:srgbClr val="000000"/>
                </a:solidFill>
                <a:effectLst/>
                <a:latin typeface="Roboto"/>
              </a:rPr>
              <a:t>kube-apiserver</a:t>
            </a:r>
            <a:r>
              <a:rPr lang="en-US" b="0" i="0" dirty="0">
                <a:solidFill>
                  <a:srgbClr val="000000"/>
                </a:solidFill>
                <a:effectLst/>
                <a:latin typeface="Roboto"/>
              </a:rPr>
              <a:t> and balance traffic between those instances.</a:t>
            </a:r>
          </a:p>
          <a:p>
            <a:br>
              <a:rPr lang="en-US" dirty="0"/>
            </a:br>
            <a:endParaRPr lang="en-IN" dirty="0"/>
          </a:p>
        </p:txBody>
      </p:sp>
      <p:pic>
        <p:nvPicPr>
          <p:cNvPr id="3" name="Picture 2">
            <a:extLst>
              <a:ext uri="{FF2B5EF4-FFF2-40B4-BE49-F238E27FC236}">
                <a16:creationId xmlns:a16="http://schemas.microsoft.com/office/drawing/2014/main" id="{7308A817-56F9-4E91-939A-6AD1E0508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310" y="2110596"/>
            <a:ext cx="4699508" cy="434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672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7D4BBA-A81A-44D9-8D2B-88EA968152F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5567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ACE33A-1D0E-42B8-9111-9A4B175077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398240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F51D97-20BA-4050-B458-FF71924B97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996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C517C0-64EB-47B8-9C4E-0D3F22AE46C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79916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9369E0-F3EA-4F94-A6A5-D3B2427F2968}"/>
              </a:ext>
            </a:extLst>
          </p:cNvPr>
          <p:cNvPicPr>
            <a:picLocks noChangeAspect="1"/>
          </p:cNvPicPr>
          <p:nvPr/>
        </p:nvPicPr>
        <p:blipFill>
          <a:blip r:embed="rId2"/>
          <a:stretch>
            <a:fillRect/>
          </a:stretch>
        </p:blipFill>
        <p:spPr>
          <a:xfrm>
            <a:off x="0" y="8389"/>
            <a:ext cx="12192000" cy="6858000"/>
          </a:xfrm>
          <a:prstGeom prst="rect">
            <a:avLst/>
          </a:prstGeom>
        </p:spPr>
      </p:pic>
    </p:spTree>
    <p:extLst>
      <p:ext uri="{BB962C8B-B14F-4D97-AF65-F5344CB8AC3E}">
        <p14:creationId xmlns:p14="http://schemas.microsoft.com/office/powerpoint/2010/main" val="35139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5E9F39-CF95-4EE6-B10F-EEBCA1AF7B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96661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2E159-9C92-4888-9642-CA98836FE10B}"/>
              </a:ext>
            </a:extLst>
          </p:cNvPr>
          <p:cNvPicPr>
            <a:picLocks noChangeAspect="1"/>
          </p:cNvPicPr>
          <p:nvPr/>
        </p:nvPicPr>
        <p:blipFill>
          <a:blip r:embed="rId2"/>
          <a:stretch>
            <a:fillRect/>
          </a:stretch>
        </p:blipFill>
        <p:spPr>
          <a:xfrm>
            <a:off x="0" y="-16778"/>
            <a:ext cx="12192000" cy="6858000"/>
          </a:xfrm>
          <a:prstGeom prst="rect">
            <a:avLst/>
          </a:prstGeom>
        </p:spPr>
      </p:pic>
    </p:spTree>
    <p:extLst>
      <p:ext uri="{BB962C8B-B14F-4D97-AF65-F5344CB8AC3E}">
        <p14:creationId xmlns:p14="http://schemas.microsoft.com/office/powerpoint/2010/main" val="2393926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19B9AA-36C6-4559-9A7F-BE224959051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884033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8CF06D-4632-4540-9B29-DD0B93F68899}"/>
              </a:ext>
            </a:extLst>
          </p:cNvPr>
          <p:cNvSpPr/>
          <p:nvPr/>
        </p:nvSpPr>
        <p:spPr>
          <a:xfrm>
            <a:off x="1098957" y="3105835"/>
            <a:ext cx="10234569" cy="369332"/>
          </a:xfrm>
          <a:prstGeom prst="rect">
            <a:avLst/>
          </a:prstGeom>
        </p:spPr>
        <p:txBody>
          <a:bodyPr wrap="square">
            <a:spAutoFit/>
          </a:bodyPr>
          <a:lstStyle/>
          <a:p>
            <a:r>
              <a:rPr lang="en-IN" dirty="0">
                <a:hlinkClick r:id="rId2"/>
              </a:rPr>
              <a:t>https://platform9.com/blog/kubernetes-service-mesh-a-comparison-of-istio-linkerd-and-consul/</a:t>
            </a:r>
            <a:endParaRPr lang="en-IN" dirty="0"/>
          </a:p>
        </p:txBody>
      </p:sp>
    </p:spTree>
    <p:extLst>
      <p:ext uri="{BB962C8B-B14F-4D97-AF65-F5344CB8AC3E}">
        <p14:creationId xmlns:p14="http://schemas.microsoft.com/office/powerpoint/2010/main" val="15679361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F7F3C0-B099-4BFF-8475-A343C1D8BCB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64179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B443BE-F2DA-4F21-9051-477EB71AF657}"/>
              </a:ext>
            </a:extLst>
          </p:cNvPr>
          <p:cNvSpPr>
            <a:spLocks noChangeArrowheads="1"/>
          </p:cNvSpPr>
          <p:nvPr/>
        </p:nvSpPr>
        <p:spPr bwMode="auto">
          <a:xfrm>
            <a:off x="370048" y="2688664"/>
            <a:ext cx="10721131" cy="24034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61855"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err="1">
                <a:ln>
                  <a:noFill/>
                </a:ln>
                <a:solidFill>
                  <a:srgbClr val="000000"/>
                </a:solidFill>
                <a:effectLst/>
                <a:latin typeface="Lucida Sans Unicode" panose="020B0602030504020204" pitchFamily="34" charset="0"/>
                <a:ea typeface="Times New Roman" panose="02020603050405020304" pitchFamily="18" charset="0"/>
                <a:cs typeface="Lucida Sans Unicode" panose="020B0602030504020204" pitchFamily="34" charset="0"/>
              </a:rPr>
              <a:t>etcd</a:t>
            </a:r>
            <a:r>
              <a:rPr kumimoji="0" lang="en-US" altLang="en-US" sz="1900" b="1" i="0" u="none" strike="noStrike" cap="none" normalizeH="0" baseline="0" dirty="0">
                <a:ln>
                  <a:noFill/>
                </a:ln>
                <a:solidFill>
                  <a:srgbClr val="000000"/>
                </a:solidFill>
                <a:effectLst/>
                <a:latin typeface="Lucida Sans Unicode" panose="020B0602030504020204" pitchFamily="34" charset="0"/>
                <a:ea typeface="Times New Roman" panose="02020603050405020304" pitchFamily="18" charset="0"/>
                <a:cs typeface="Lucida Sans Unicode" panose="020B0602030504020204" pitchFamily="34" charset="0"/>
              </a:rPr>
              <a:t>:</a:t>
            </a:r>
            <a:endParaRPr kumimoji="0" lang="en-US" altLang="en-US" sz="18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Kubernetes</a:t>
            </a:r>
            <a:r>
              <a:rPr kumimoji="0" lang="en-US" altLang="en-US" sz="20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rPr>
              <a:t> use </a:t>
            </a:r>
            <a:r>
              <a:rPr kumimoji="0" lang="en-US" altLang="en-US" sz="2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etcd</a:t>
            </a:r>
            <a:r>
              <a:rPr kumimoji="0" lang="en-US" altLang="en-US" sz="20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rPr>
              <a:t> for storing the cluster status and metadata, which includes creation of any objects (pods, deployments, replication controllers, ingress </a:t>
            </a:r>
            <a:r>
              <a:rPr kumimoji="0" lang="en-US" altLang="en-US" sz="2000" b="0" i="0" u="none" strike="noStrike" cap="none" normalizeH="0" baseline="0" dirty="0" err="1">
                <a:ln>
                  <a:noFill/>
                </a:ln>
                <a:solidFill>
                  <a:srgbClr val="000000"/>
                </a:solidFill>
                <a:effectLst/>
                <a:latin typeface="Georgia" panose="02040502050405020303" pitchFamily="18" charset="0"/>
                <a:ea typeface="Times New Roman" panose="02020603050405020304" pitchFamily="18" charset="0"/>
              </a:rPr>
              <a:t>etc</a:t>
            </a:r>
            <a:r>
              <a:rPr kumimoji="0" lang="en-US" altLang="en-US" sz="20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rPr>
              <a:t>…). </a:t>
            </a:r>
            <a:r>
              <a:rPr kumimoji="0" lang="en-US" altLang="en-US" sz="2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etcd</a:t>
            </a:r>
            <a:r>
              <a:rPr kumimoji="0" lang="en-US" altLang="en-US" sz="20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rPr>
              <a:t> is a distributed key value store that provides reliable way of storing data across a cluster of machines. As mentioned in the diagram API Server is the single entry point that can directly talk to </a:t>
            </a:r>
            <a:r>
              <a:rPr kumimoji="0" lang="en-US" altLang="en-US" sz="2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etcd</a:t>
            </a:r>
            <a:r>
              <a:rPr kumimoji="0" lang="en-US" altLang="en-US" sz="20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rPr>
              <a:t> store. Any other control plane component will go through </a:t>
            </a:r>
            <a:r>
              <a:rPr kumimoji="0" lang="en-US" altLang="en-US" sz="2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API Server</a:t>
            </a:r>
            <a:r>
              <a:rPr kumimoji="0" lang="en-US" altLang="en-US" sz="20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rPr>
              <a:t> only. K8s stores all its data under /registry directory in </a:t>
            </a:r>
            <a:r>
              <a:rPr kumimoji="0" lang="en-US" altLang="en-US" sz="2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etcd</a:t>
            </a:r>
            <a:r>
              <a:rPr kumimoji="0" lang="en-US" altLang="en-US" sz="20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AutoShape 4" descr="Etcd Overview">
            <a:extLst>
              <a:ext uri="{FF2B5EF4-FFF2-40B4-BE49-F238E27FC236}">
                <a16:creationId xmlns:a16="http://schemas.microsoft.com/office/drawing/2014/main" id="{011B2178-9946-4029-BFEF-9A90A62692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8" name="Picture 8" descr="etcd | Home">
            <a:extLst>
              <a:ext uri="{FF2B5EF4-FFF2-40B4-BE49-F238E27FC236}">
                <a16:creationId xmlns:a16="http://schemas.microsoft.com/office/drawing/2014/main" id="{97215416-87BF-4244-8907-5282F6C44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80" y="628066"/>
            <a:ext cx="4456418" cy="1599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1394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9F0D4-ABAA-4A86-9AE5-F5D05FAE72A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93449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662548-5227-4A93-8826-2AD633E7EB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15790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1AC152-FF5E-4FCE-8111-D3B49F58816A}"/>
              </a:ext>
            </a:extLst>
          </p:cNvPr>
          <p:cNvSpPr/>
          <p:nvPr/>
        </p:nvSpPr>
        <p:spPr>
          <a:xfrm>
            <a:off x="226503" y="673027"/>
            <a:ext cx="11618752" cy="1200329"/>
          </a:xfrm>
          <a:prstGeom prst="rect">
            <a:avLst/>
          </a:prstGeom>
        </p:spPr>
        <p:txBody>
          <a:bodyPr wrap="square">
            <a:spAutoFit/>
          </a:bodyPr>
          <a:lstStyle/>
          <a:p>
            <a:r>
              <a:rPr lang="en-IN" sz="3600" dirty="0"/>
              <a:t>ENVOY IS AN OPEN SOURCE EDGE AND SERVICE PROXY, DESIGNED FOR CLOUD-NATIVE APPLICATIONS</a:t>
            </a:r>
          </a:p>
        </p:txBody>
      </p:sp>
    </p:spTree>
    <p:extLst>
      <p:ext uri="{BB962C8B-B14F-4D97-AF65-F5344CB8AC3E}">
        <p14:creationId xmlns:p14="http://schemas.microsoft.com/office/powerpoint/2010/main" val="1462372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0F44DC3-8234-4FC1-93BB-4EF2CC425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69" y="1234974"/>
            <a:ext cx="9144000" cy="5210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57ACFA3-960B-4919-9A35-1C40CCABCD6B}"/>
              </a:ext>
            </a:extLst>
          </p:cNvPr>
          <p:cNvSpPr/>
          <p:nvPr/>
        </p:nvSpPr>
        <p:spPr>
          <a:xfrm>
            <a:off x="1192621" y="412850"/>
            <a:ext cx="2532091" cy="369332"/>
          </a:xfrm>
          <a:prstGeom prst="rect">
            <a:avLst/>
          </a:prstGeom>
        </p:spPr>
        <p:txBody>
          <a:bodyPr wrap="square">
            <a:spAutoFit/>
          </a:bodyPr>
          <a:lstStyle/>
          <a:p>
            <a:r>
              <a:rPr lang="en-IN" dirty="0">
                <a:hlinkClick r:id="rId3"/>
              </a:rPr>
              <a:t>https://prometheus.io/</a:t>
            </a:r>
            <a:endParaRPr lang="en-IN" dirty="0"/>
          </a:p>
        </p:txBody>
      </p:sp>
    </p:spTree>
    <p:extLst>
      <p:ext uri="{BB962C8B-B14F-4D97-AF65-F5344CB8AC3E}">
        <p14:creationId xmlns:p14="http://schemas.microsoft.com/office/powerpoint/2010/main" val="38546492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4430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1368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428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6107</TotalTime>
  <Words>967</Words>
  <Application>Microsoft Office PowerPoint</Application>
  <PresentationFormat>Widescreen</PresentationFormat>
  <Paragraphs>52</Paragraphs>
  <Slides>96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96</vt:i4>
      </vt:variant>
    </vt:vector>
  </HeadingPairs>
  <TitlesOfParts>
    <vt:vector size="108" baseType="lpstr">
      <vt:lpstr>Arial</vt:lpstr>
      <vt:lpstr>Arial Unicode MS</vt:lpstr>
      <vt:lpstr>Calibri</vt:lpstr>
      <vt:lpstr>Calibri Light</vt:lpstr>
      <vt:lpstr>Courier New</vt:lpstr>
      <vt:lpstr>Georgia</vt:lpstr>
      <vt:lpstr>Lucida Sans Unicode</vt:lpstr>
      <vt:lpstr>medium-content-sans-serif-font</vt:lpstr>
      <vt:lpstr>medium-content-serif-font</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Vimaladithan Mani</dc:creator>
  <cp:lastModifiedBy>Vimaladithan Mani</cp:lastModifiedBy>
  <cp:revision>39</cp:revision>
  <dcterms:created xsi:type="dcterms:W3CDTF">2020-05-09T13:53:19Z</dcterms:created>
  <dcterms:modified xsi:type="dcterms:W3CDTF">2021-06-26T19:10:06Z</dcterms:modified>
</cp:coreProperties>
</file>